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  <p:sldMasterId id="2147483706" r:id="rId11"/>
  </p:sldMasterIdLst>
  <p:notesMasterIdLst>
    <p:notesMasterId r:id="rId29"/>
  </p:notesMasterIdLst>
  <p:sldIdLst>
    <p:sldId id="518" r:id="rId12"/>
    <p:sldId id="471" r:id="rId13"/>
    <p:sldId id="582" r:id="rId14"/>
    <p:sldId id="520" r:id="rId15"/>
    <p:sldId id="583" r:id="rId16"/>
    <p:sldId id="521" r:id="rId17"/>
    <p:sldId id="522" r:id="rId18"/>
    <p:sldId id="542" r:id="rId19"/>
    <p:sldId id="525" r:id="rId20"/>
    <p:sldId id="524" r:id="rId21"/>
    <p:sldId id="526" r:id="rId22"/>
    <p:sldId id="546" r:id="rId23"/>
    <p:sldId id="530" r:id="rId24"/>
    <p:sldId id="584" r:id="rId25"/>
    <p:sldId id="528" r:id="rId26"/>
    <p:sldId id="580" r:id="rId27"/>
    <p:sldId id="297" r:id="rId28"/>
  </p:sldIdLst>
  <p:sldSz cx="12190413" cy="68595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9829"/>
    <a:srgbClr val="DC2A25"/>
    <a:srgbClr val="8D604A"/>
    <a:srgbClr val="008687"/>
    <a:srgbClr val="DE5193"/>
    <a:srgbClr val="6CBF93"/>
    <a:srgbClr val="873D20"/>
    <a:srgbClr val="F2655C"/>
    <a:srgbClr val="66482C"/>
    <a:srgbClr val="B15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10" autoAdjust="0"/>
    <p:restoredTop sz="92252" autoAdjust="0"/>
  </p:normalViewPr>
  <p:slideViewPr>
    <p:cSldViewPr snapToGrid="0" showGuides="1">
      <p:cViewPr varScale="1">
        <p:scale>
          <a:sx n="69" d="100"/>
          <a:sy n="69" d="100"/>
        </p:scale>
        <p:origin x="780" y="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A52A5-37EC-4F09-92C0-7438C549429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019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722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628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A52A5-37EC-4F09-92C0-7438C549429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>
                <a:fillRect/>
              </a:stretch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D3165-3FB6-4669-9CA7-16C54DDC61FF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2998F-B233-4DF8-AD9A-C57890D8F9D6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AE37-7CEE-450B-910D-802105CE26D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t>3/14/2022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8B876-ED26-49DE-BD84-33826F3317E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t>3/14/2022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DE890-1F9D-4B82-B015-602B8413D3AA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t>3/14/2022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B7C76-8AC3-472D-96D3-BA284BBFF2B0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4"/>
          <p:cNvSpPr/>
          <p:nvPr userDrawn="1"/>
        </p:nvSpPr>
        <p:spPr>
          <a:xfrm>
            <a:off x="1139825" y="1031875"/>
            <a:ext cx="9910763" cy="4286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圆角矩形 5"/>
          <p:cNvSpPr/>
          <p:nvPr userDrawn="1"/>
        </p:nvSpPr>
        <p:spPr>
          <a:xfrm>
            <a:off x="5899150" y="6453188"/>
            <a:ext cx="392113" cy="2222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9073-8FFE-4F18-B513-07581FC6638E}" type="datetime1">
              <a:rPr lang="en-US" altLang="zh-CN"/>
              <a:t>3/14/2022</a:t>
            </a:fld>
            <a:endParaRPr lang="en-US" dirty="0"/>
          </a:p>
        </p:txBody>
      </p:sp>
      <p:sp>
        <p:nvSpPr>
          <p:cNvPr id="5" name="灯片编号占位符 8"/>
          <p:cNvSpPr>
            <a:spLocks noGrp="1"/>
          </p:cNvSpPr>
          <p:nvPr>
            <p:ph type="sldNum" sz="quarter" idx="11"/>
          </p:nvPr>
        </p:nvSpPr>
        <p:spPr>
          <a:xfrm>
            <a:off x="4673600" y="6397625"/>
            <a:ext cx="2843213" cy="365125"/>
          </a:xfrm>
        </p:spPr>
        <p:txBody>
          <a:bodyPr/>
          <a:lstStyle>
            <a:lvl1pPr algn="ctr">
              <a:defRPr smtClean="0"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F4831D5B-35A3-45CB-946D-FAE586363BFB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t>3/14/2022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BF5CA-D2D9-4AB4-B344-E4344AF37F8C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t>3/14/2022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C4B72-6D87-4542-8A4D-98E390FB621C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1FEAA-5CBC-4BA6-AAD5-64A154831210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9DD5-3E5C-439B-A9D0-BF03B35D5FB9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6" tIns="45718" rIns="91436" bIns="45718" numCol="1" anchor="ctr" anchorCtr="0" compatLnSpc="1"/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460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7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6" tIns="45718" rIns="91436" bIns="45718" numCol="1" anchor="t" anchorCtr="0" compatLnSpc="1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/>
              <a:t>3/14/2022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dirty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9F9DD4-9809-4788-A528-57CCD5C0B9BA}" type="slidenum">
              <a:rPr lang="en-US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ransition spd="slow">
    <p:fade/>
  </p:transition>
  <p:hf hdr="0" ftr="0" dt="0"/>
  <p:txStyles>
    <p:titleStyle>
      <a:lvl1pPr algn="ctr" defTabSz="1217295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21729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21729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21729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7295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reeform 5"/>
          <p:cNvSpPr/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565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.wav"/><Relationship Id="rId7" Type="http://schemas.openxmlformats.org/officeDocument/2006/relationships/image" Target="../media/image1.jpe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dubuque精美钢琴曲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46093" y="-1396459"/>
            <a:ext cx="609600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2481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448" y="-114300"/>
            <a:ext cx="2438965" cy="68595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3" y="-1241"/>
            <a:ext cx="3429794" cy="6859588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2606200" y="1541799"/>
            <a:ext cx="8206942" cy="2767995"/>
          </a:xfrm>
          <a:prstGeom prst="rect">
            <a:avLst/>
          </a:prstGeom>
          <a:solidFill>
            <a:schemeClr val="bg1">
              <a:alpha val="14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7"/>
          <p:cNvSpPr txBox="1"/>
          <p:nvPr/>
        </p:nvSpPr>
        <p:spPr>
          <a:xfrm>
            <a:off x="2133600" y="2003916"/>
            <a:ext cx="9379527" cy="1067587"/>
          </a:xfrm>
          <a:prstGeom prst="rect">
            <a:avLst/>
          </a:prstGeom>
          <a:noFill/>
        </p:spPr>
        <p:txBody>
          <a:bodyPr wrap="square" lIns="51423" tIns="25711" rIns="51423" bIns="25711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6600" spc="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合唱指挥技能训练方法</a:t>
            </a:r>
            <a:endParaRPr lang="en-US" altLang="zh-CN" sz="6600" spc="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306771" y="4920477"/>
            <a:ext cx="3694997" cy="549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主讲：白宝伟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5" presetID="2" presetClass="entr" presetSubtype="2" decel="533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925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>
                    <p:cTn id="3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2"/>
                    </p:tgtEl>
                  </p:cMediaNode>
                </p:audio>
              </p:childTnLst>
            </p:cTn>
          </p:par>
        </p:tnLst>
        <p:bldLst>
          <p:bldP spid="33" grpId="0" animBg="1"/>
          <p:bldP spid="34" grpId="0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5" presetID="2" presetClass="entr" presetSubtype="2" decel="533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925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>
                    <p:cTn id="3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2"/>
                    </p:tgtEl>
                  </p:cMediaNode>
                </p:audio>
              </p:childTnLst>
            </p:cTn>
          </p:par>
        </p:tnLst>
        <p:bldLst>
          <p:bldP spid="33" grpId="0" animBg="1"/>
          <p:bldP spid="34" grpId="0"/>
          <p:bldP spid="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14300"/>
            <a:ext cx="12190413" cy="1793810"/>
            <a:chOff x="0" y="-114300"/>
            <a:chExt cx="12190413" cy="179381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3863"/>
              <a:ext cx="647700" cy="11049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2614" y="-114300"/>
              <a:ext cx="637799" cy="1793810"/>
            </a:xfrm>
            <a:prstGeom prst="rect">
              <a:avLst/>
            </a:prstGeom>
          </p:spPr>
        </p:pic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968990" y="271778"/>
              <a:ext cx="5022377" cy="430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1.6</a:t>
              </a:r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左右手的分工协作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0" y="1091037"/>
              <a:ext cx="1219041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6"/>
          <p:cNvGrpSpPr/>
          <p:nvPr/>
        </p:nvGrpSpPr>
        <p:grpSpPr bwMode="auto">
          <a:xfrm flipH="1">
            <a:off x="8038531" y="3016155"/>
            <a:ext cx="3272950" cy="2894704"/>
            <a:chOff x="3200238" y="2031114"/>
            <a:chExt cx="4303307" cy="3238213"/>
          </a:xfrm>
        </p:grpSpPr>
        <p:grpSp>
          <p:nvGrpSpPr>
            <p:cNvPr id="12" name="Group 3"/>
            <p:cNvGrpSpPr/>
            <p:nvPr/>
          </p:nvGrpSpPr>
          <p:grpSpPr bwMode="auto">
            <a:xfrm>
              <a:off x="3200238" y="2031114"/>
              <a:ext cx="4303307" cy="3238213"/>
              <a:chOff x="3366492" y="2204300"/>
              <a:chExt cx="4303307" cy="3238213"/>
            </a:xfrm>
          </p:grpSpPr>
          <p:sp>
            <p:nvSpPr>
              <p:cNvPr id="16" name="AutoShape 3"/>
              <p:cNvSpPr>
                <a:spLocks noChangeAspect="1" noChangeArrowheads="1" noTextEdit="1"/>
              </p:cNvSpPr>
              <p:nvPr/>
            </p:nvSpPr>
            <p:spPr bwMode="auto">
              <a:xfrm rot="-5400000">
                <a:off x="3987896" y="1766574"/>
                <a:ext cx="3060500" cy="4117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 rot="16200000">
                <a:off x="5169718" y="4012303"/>
                <a:ext cx="1363543" cy="696847"/>
              </a:xfrm>
              <a:custGeom>
                <a:avLst/>
                <a:gdLst>
                  <a:gd name="T0" fmla="*/ 364 w 482"/>
                  <a:gd name="T1" fmla="*/ 246 h 246"/>
                  <a:gd name="T2" fmla="*/ 482 w 482"/>
                  <a:gd name="T3" fmla="*/ 128 h 246"/>
                  <a:gd name="T4" fmla="*/ 0 w 482"/>
                  <a:gd name="T5" fmla="*/ 128 h 246"/>
                  <a:gd name="T6" fmla="*/ 118 w 482"/>
                  <a:gd name="T7" fmla="*/ 246 h 246"/>
                  <a:gd name="T8" fmla="*/ 364 w 482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364" y="246"/>
                    </a:moveTo>
                    <a:cubicBezTo>
                      <a:pt x="482" y="128"/>
                      <a:pt x="482" y="128"/>
                      <a:pt x="482" y="128"/>
                    </a:cubicBezTo>
                    <a:cubicBezTo>
                      <a:pt x="347" y="0"/>
                      <a:pt x="135" y="0"/>
                      <a:pt x="0" y="128"/>
                    </a:cubicBezTo>
                    <a:cubicBezTo>
                      <a:pt x="118" y="246"/>
                      <a:pt x="118" y="246"/>
                      <a:pt x="118" y="246"/>
                    </a:cubicBezTo>
                    <a:cubicBezTo>
                      <a:pt x="188" y="183"/>
                      <a:pt x="294" y="183"/>
                      <a:pt x="364" y="2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" name="Freeform 6"/>
              <p:cNvSpPr/>
              <p:nvPr/>
            </p:nvSpPr>
            <p:spPr bwMode="auto">
              <a:xfrm rot="16200000">
                <a:off x="6641191" y="4013891"/>
                <a:ext cx="1363543" cy="693673"/>
              </a:xfrm>
              <a:custGeom>
                <a:avLst/>
                <a:gdLst>
                  <a:gd name="T0" fmla="*/ 118 w 482"/>
                  <a:gd name="T1" fmla="*/ 0 h 246"/>
                  <a:gd name="T2" fmla="*/ 0 w 482"/>
                  <a:gd name="T3" fmla="*/ 118 h 246"/>
                  <a:gd name="T4" fmla="*/ 482 w 482"/>
                  <a:gd name="T5" fmla="*/ 118 h 246"/>
                  <a:gd name="T6" fmla="*/ 364 w 482"/>
                  <a:gd name="T7" fmla="*/ 0 h 246"/>
                  <a:gd name="T8" fmla="*/ 118 w 48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135" y="246"/>
                      <a:pt x="347" y="246"/>
                      <a:pt x="482" y="118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294" y="63"/>
                      <a:pt x="188" y="63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" name="Freeform 7"/>
              <p:cNvSpPr/>
              <p:nvPr/>
            </p:nvSpPr>
            <p:spPr bwMode="auto">
              <a:xfrm rot="16200000">
                <a:off x="6240388" y="4413114"/>
                <a:ext cx="693677" cy="1365121"/>
              </a:xfrm>
              <a:custGeom>
                <a:avLst/>
                <a:gdLst>
                  <a:gd name="T0" fmla="*/ 246 w 246"/>
                  <a:gd name="T1" fmla="*/ 118 h 483"/>
                  <a:gd name="T2" fmla="*/ 128 w 246"/>
                  <a:gd name="T3" fmla="*/ 0 h 483"/>
                  <a:gd name="T4" fmla="*/ 128 w 246"/>
                  <a:gd name="T5" fmla="*/ 483 h 483"/>
                  <a:gd name="T6" fmla="*/ 246 w 246"/>
                  <a:gd name="T7" fmla="*/ 365 h 483"/>
                  <a:gd name="T8" fmla="*/ 246 w 246"/>
                  <a:gd name="T9" fmla="*/ 118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3">
                    <a:moveTo>
                      <a:pt x="246" y="11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135"/>
                      <a:pt x="0" y="347"/>
                      <a:pt x="128" y="483"/>
                    </a:cubicBezTo>
                    <a:cubicBezTo>
                      <a:pt x="246" y="365"/>
                      <a:pt x="246" y="365"/>
                      <a:pt x="246" y="365"/>
                    </a:cubicBezTo>
                    <a:cubicBezTo>
                      <a:pt x="183" y="295"/>
                      <a:pt x="183" y="188"/>
                      <a:pt x="246" y="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" name="Freeform 8"/>
              <p:cNvSpPr/>
              <p:nvPr/>
            </p:nvSpPr>
            <p:spPr bwMode="auto">
              <a:xfrm rot="16200000">
                <a:off x="6240388" y="2943219"/>
                <a:ext cx="693677" cy="1365121"/>
              </a:xfrm>
              <a:custGeom>
                <a:avLst/>
                <a:gdLst>
                  <a:gd name="T0" fmla="*/ 118 w 246"/>
                  <a:gd name="T1" fmla="*/ 0 h 483"/>
                  <a:gd name="T2" fmla="*/ 0 w 246"/>
                  <a:gd name="T3" fmla="*/ 118 h 483"/>
                  <a:gd name="T4" fmla="*/ 0 w 246"/>
                  <a:gd name="T5" fmla="*/ 365 h 483"/>
                  <a:gd name="T6" fmla="*/ 118 w 246"/>
                  <a:gd name="T7" fmla="*/ 483 h 483"/>
                  <a:gd name="T8" fmla="*/ 118 w 246"/>
                  <a:gd name="T9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3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63" y="188"/>
                      <a:pt x="63" y="295"/>
                      <a:pt x="0" y="365"/>
                    </a:cubicBezTo>
                    <a:cubicBezTo>
                      <a:pt x="118" y="483"/>
                      <a:pt x="118" y="483"/>
                      <a:pt x="118" y="483"/>
                    </a:cubicBezTo>
                    <a:cubicBezTo>
                      <a:pt x="246" y="347"/>
                      <a:pt x="246" y="135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" name="Freeform 9"/>
              <p:cNvSpPr/>
              <p:nvPr/>
            </p:nvSpPr>
            <p:spPr bwMode="auto">
              <a:xfrm rot="16200000">
                <a:off x="3030764" y="4009923"/>
                <a:ext cx="1365129" cy="693673"/>
              </a:xfrm>
              <a:custGeom>
                <a:avLst/>
                <a:gdLst>
                  <a:gd name="T0" fmla="*/ 365 w 483"/>
                  <a:gd name="T1" fmla="*/ 246 h 246"/>
                  <a:gd name="T2" fmla="*/ 483 w 483"/>
                  <a:gd name="T3" fmla="*/ 128 h 246"/>
                  <a:gd name="T4" fmla="*/ 0 w 483"/>
                  <a:gd name="T5" fmla="*/ 128 h 246"/>
                  <a:gd name="T6" fmla="*/ 118 w 483"/>
                  <a:gd name="T7" fmla="*/ 246 h 246"/>
                  <a:gd name="T8" fmla="*/ 365 w 483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246">
                    <a:moveTo>
                      <a:pt x="365" y="246"/>
                    </a:moveTo>
                    <a:cubicBezTo>
                      <a:pt x="483" y="128"/>
                      <a:pt x="483" y="128"/>
                      <a:pt x="483" y="128"/>
                    </a:cubicBezTo>
                    <a:cubicBezTo>
                      <a:pt x="347" y="0"/>
                      <a:pt x="135" y="0"/>
                      <a:pt x="0" y="128"/>
                    </a:cubicBezTo>
                    <a:cubicBezTo>
                      <a:pt x="118" y="246"/>
                      <a:pt x="118" y="246"/>
                      <a:pt x="118" y="246"/>
                    </a:cubicBezTo>
                    <a:cubicBezTo>
                      <a:pt x="188" y="183"/>
                      <a:pt x="295" y="183"/>
                      <a:pt x="365" y="2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" name="Freeform 10"/>
              <p:cNvSpPr/>
              <p:nvPr/>
            </p:nvSpPr>
            <p:spPr bwMode="auto">
              <a:xfrm rot="16200000">
                <a:off x="4499063" y="4009923"/>
                <a:ext cx="1365129" cy="693672"/>
              </a:xfrm>
              <a:custGeom>
                <a:avLst/>
                <a:gdLst>
                  <a:gd name="T0" fmla="*/ 118 w 483"/>
                  <a:gd name="T1" fmla="*/ 0 h 246"/>
                  <a:gd name="T2" fmla="*/ 0 w 483"/>
                  <a:gd name="T3" fmla="*/ 118 h 246"/>
                  <a:gd name="T4" fmla="*/ 483 w 483"/>
                  <a:gd name="T5" fmla="*/ 118 h 246"/>
                  <a:gd name="T6" fmla="*/ 365 w 483"/>
                  <a:gd name="T7" fmla="*/ 0 h 246"/>
                  <a:gd name="T8" fmla="*/ 118 w 483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246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135" y="246"/>
                      <a:pt x="347" y="246"/>
                      <a:pt x="483" y="118"/>
                    </a:cubicBezTo>
                    <a:cubicBezTo>
                      <a:pt x="365" y="0"/>
                      <a:pt x="365" y="0"/>
                      <a:pt x="365" y="0"/>
                    </a:cubicBezTo>
                    <a:cubicBezTo>
                      <a:pt x="295" y="63"/>
                      <a:pt x="188" y="63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" name="Freeform 11"/>
              <p:cNvSpPr/>
              <p:nvPr/>
            </p:nvSpPr>
            <p:spPr bwMode="auto">
              <a:xfrm rot="16200000">
                <a:off x="4099846" y="4410733"/>
                <a:ext cx="695264" cy="1361947"/>
              </a:xfrm>
              <a:custGeom>
                <a:avLst/>
                <a:gdLst>
                  <a:gd name="T0" fmla="*/ 246 w 246"/>
                  <a:gd name="T1" fmla="*/ 118 h 482"/>
                  <a:gd name="T2" fmla="*/ 128 w 246"/>
                  <a:gd name="T3" fmla="*/ 0 h 482"/>
                  <a:gd name="T4" fmla="*/ 128 w 246"/>
                  <a:gd name="T5" fmla="*/ 482 h 482"/>
                  <a:gd name="T6" fmla="*/ 246 w 246"/>
                  <a:gd name="T7" fmla="*/ 364 h 482"/>
                  <a:gd name="T8" fmla="*/ 246 w 246"/>
                  <a:gd name="T9" fmla="*/ 118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2">
                    <a:moveTo>
                      <a:pt x="246" y="118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0" y="135"/>
                      <a:pt x="0" y="347"/>
                      <a:pt x="128" y="482"/>
                    </a:cubicBezTo>
                    <a:cubicBezTo>
                      <a:pt x="246" y="364"/>
                      <a:pt x="246" y="364"/>
                      <a:pt x="246" y="364"/>
                    </a:cubicBezTo>
                    <a:cubicBezTo>
                      <a:pt x="183" y="294"/>
                      <a:pt x="183" y="188"/>
                      <a:pt x="246" y="1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" name="Freeform 12"/>
              <p:cNvSpPr/>
              <p:nvPr/>
            </p:nvSpPr>
            <p:spPr bwMode="auto">
              <a:xfrm rot="16200000">
                <a:off x="4099846" y="2939250"/>
                <a:ext cx="695264" cy="1361947"/>
              </a:xfrm>
              <a:custGeom>
                <a:avLst/>
                <a:gdLst>
                  <a:gd name="T0" fmla="*/ 118 w 246"/>
                  <a:gd name="T1" fmla="*/ 0 h 482"/>
                  <a:gd name="T2" fmla="*/ 0 w 246"/>
                  <a:gd name="T3" fmla="*/ 118 h 482"/>
                  <a:gd name="T4" fmla="*/ 0 w 246"/>
                  <a:gd name="T5" fmla="*/ 364 h 482"/>
                  <a:gd name="T6" fmla="*/ 118 w 246"/>
                  <a:gd name="T7" fmla="*/ 482 h 482"/>
                  <a:gd name="T8" fmla="*/ 118 w 246"/>
                  <a:gd name="T9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2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62" y="188"/>
                      <a:pt x="62" y="294"/>
                      <a:pt x="0" y="364"/>
                    </a:cubicBezTo>
                    <a:cubicBezTo>
                      <a:pt x="118" y="482"/>
                      <a:pt x="118" y="482"/>
                      <a:pt x="118" y="482"/>
                    </a:cubicBezTo>
                    <a:cubicBezTo>
                      <a:pt x="246" y="347"/>
                      <a:pt x="246" y="135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 rot="16200000">
                <a:off x="4096669" y="2939248"/>
                <a:ext cx="1361955" cy="695259"/>
              </a:xfrm>
              <a:custGeom>
                <a:avLst/>
                <a:gdLst>
                  <a:gd name="T0" fmla="*/ 364 w 482"/>
                  <a:gd name="T1" fmla="*/ 246 h 246"/>
                  <a:gd name="T2" fmla="*/ 482 w 482"/>
                  <a:gd name="T3" fmla="*/ 128 h 246"/>
                  <a:gd name="T4" fmla="*/ 0 w 482"/>
                  <a:gd name="T5" fmla="*/ 128 h 246"/>
                  <a:gd name="T6" fmla="*/ 118 w 482"/>
                  <a:gd name="T7" fmla="*/ 246 h 246"/>
                  <a:gd name="T8" fmla="*/ 364 w 482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364" y="246"/>
                    </a:moveTo>
                    <a:cubicBezTo>
                      <a:pt x="482" y="128"/>
                      <a:pt x="482" y="128"/>
                      <a:pt x="482" y="128"/>
                    </a:cubicBezTo>
                    <a:cubicBezTo>
                      <a:pt x="347" y="0"/>
                      <a:pt x="135" y="0"/>
                      <a:pt x="0" y="128"/>
                    </a:cubicBezTo>
                    <a:cubicBezTo>
                      <a:pt x="118" y="246"/>
                      <a:pt x="118" y="246"/>
                      <a:pt x="118" y="246"/>
                    </a:cubicBezTo>
                    <a:cubicBezTo>
                      <a:pt x="188" y="184"/>
                      <a:pt x="294" y="184"/>
                      <a:pt x="364" y="2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 rot="16200000">
                <a:off x="5568143" y="2939248"/>
                <a:ext cx="1361955" cy="695259"/>
              </a:xfrm>
              <a:custGeom>
                <a:avLst/>
                <a:gdLst>
                  <a:gd name="T0" fmla="*/ 118 w 482"/>
                  <a:gd name="T1" fmla="*/ 0 h 246"/>
                  <a:gd name="T2" fmla="*/ 0 w 482"/>
                  <a:gd name="T3" fmla="*/ 118 h 246"/>
                  <a:gd name="T4" fmla="*/ 482 w 482"/>
                  <a:gd name="T5" fmla="*/ 118 h 246"/>
                  <a:gd name="T6" fmla="*/ 364 w 482"/>
                  <a:gd name="T7" fmla="*/ 0 h 246"/>
                  <a:gd name="T8" fmla="*/ 118 w 48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246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135" y="246"/>
                      <a:pt x="347" y="246"/>
                      <a:pt x="482" y="118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294" y="63"/>
                      <a:pt x="188" y="63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 rot="16200000">
                <a:off x="5165751" y="1870165"/>
                <a:ext cx="695264" cy="1363533"/>
              </a:xfrm>
              <a:custGeom>
                <a:avLst/>
                <a:gdLst>
                  <a:gd name="T0" fmla="*/ 118 w 246"/>
                  <a:gd name="T1" fmla="*/ 0 h 483"/>
                  <a:gd name="T2" fmla="*/ 0 w 246"/>
                  <a:gd name="T3" fmla="*/ 118 h 483"/>
                  <a:gd name="T4" fmla="*/ 0 w 246"/>
                  <a:gd name="T5" fmla="*/ 365 h 483"/>
                  <a:gd name="T6" fmla="*/ 118 w 246"/>
                  <a:gd name="T7" fmla="*/ 483 h 483"/>
                  <a:gd name="T8" fmla="*/ 118 w 246"/>
                  <a:gd name="T9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483">
                    <a:moveTo>
                      <a:pt x="118" y="0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63" y="188"/>
                      <a:pt x="63" y="295"/>
                      <a:pt x="0" y="365"/>
                    </a:cubicBezTo>
                    <a:cubicBezTo>
                      <a:pt x="118" y="483"/>
                      <a:pt x="118" y="483"/>
                      <a:pt x="118" y="483"/>
                    </a:cubicBezTo>
                    <a:cubicBezTo>
                      <a:pt x="246" y="348"/>
                      <a:pt x="246" y="136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3" name="Freeform 27"/>
            <p:cNvSpPr>
              <a:spLocks noChangeArrowheads="1"/>
            </p:cNvSpPr>
            <p:nvPr/>
          </p:nvSpPr>
          <p:spPr bwMode="auto">
            <a:xfrm>
              <a:off x="3987374" y="3936359"/>
              <a:ext cx="604682" cy="473227"/>
            </a:xfrm>
            <a:custGeom>
              <a:avLst/>
              <a:gdLst>
                <a:gd name="T0" fmla="*/ 518640 w 506"/>
                <a:gd name="T1" fmla="*/ 83022 h 399"/>
                <a:gd name="T2" fmla="*/ 518640 w 506"/>
                <a:gd name="T3" fmla="*/ 83022 h 399"/>
                <a:gd name="T4" fmla="*/ 200764 w 506"/>
                <a:gd name="T5" fmla="*/ 41511 h 399"/>
                <a:gd name="T6" fmla="*/ 10755 w 506"/>
                <a:gd name="T7" fmla="*/ 262113 h 399"/>
                <a:gd name="T8" fmla="*/ 233030 w 506"/>
                <a:gd name="T9" fmla="*/ 472041 h 399"/>
                <a:gd name="T10" fmla="*/ 455304 w 506"/>
                <a:gd name="T11" fmla="*/ 367670 h 399"/>
                <a:gd name="T12" fmla="*/ 433794 w 506"/>
                <a:gd name="T13" fmla="*/ 251439 h 399"/>
                <a:gd name="T14" fmla="*/ 560466 w 506"/>
                <a:gd name="T15" fmla="*/ 240765 h 399"/>
                <a:gd name="T16" fmla="*/ 518640 w 506"/>
                <a:gd name="T17" fmla="*/ 83022 h 399"/>
                <a:gd name="T18" fmla="*/ 327436 w 506"/>
                <a:gd name="T19" fmla="*/ 356996 h 399"/>
                <a:gd name="T20" fmla="*/ 327436 w 506"/>
                <a:gd name="T21" fmla="*/ 356996 h 399"/>
                <a:gd name="T22" fmla="*/ 285611 w 506"/>
                <a:gd name="T23" fmla="*/ 314299 h 399"/>
                <a:gd name="T24" fmla="*/ 327436 w 506"/>
                <a:gd name="T25" fmla="*/ 272787 h 399"/>
                <a:gd name="T26" fmla="*/ 369262 w 506"/>
                <a:gd name="T27" fmla="*/ 314299 h 399"/>
                <a:gd name="T28" fmla="*/ 327436 w 506"/>
                <a:gd name="T29" fmla="*/ 356996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97"/>
            <p:cNvSpPr>
              <a:spLocks noChangeArrowheads="1"/>
            </p:cNvSpPr>
            <p:nvPr/>
          </p:nvSpPr>
          <p:spPr bwMode="auto">
            <a:xfrm>
              <a:off x="5071610" y="2885136"/>
              <a:ext cx="556310" cy="477540"/>
            </a:xfrm>
            <a:custGeom>
              <a:avLst/>
              <a:gdLst>
                <a:gd name="T0" fmla="*/ 257447 w 497"/>
                <a:gd name="T1" fmla="*/ 258948 h 426"/>
                <a:gd name="T2" fmla="*/ 257447 w 497"/>
                <a:gd name="T3" fmla="*/ 258948 h 426"/>
                <a:gd name="T4" fmla="*/ 306698 w 497"/>
                <a:gd name="T5" fmla="*/ 258948 h 426"/>
                <a:gd name="T6" fmla="*/ 306698 w 497"/>
                <a:gd name="T7" fmla="*/ 308271 h 426"/>
                <a:gd name="T8" fmla="*/ 555191 w 497"/>
                <a:gd name="T9" fmla="*/ 308271 h 426"/>
                <a:gd name="T10" fmla="*/ 545117 w 497"/>
                <a:gd name="T11" fmla="*/ 149091 h 426"/>
                <a:gd name="T12" fmla="*/ 495866 w 497"/>
                <a:gd name="T13" fmla="*/ 89679 h 426"/>
                <a:gd name="T14" fmla="*/ 406319 w 497"/>
                <a:gd name="T15" fmla="*/ 89679 h 426"/>
                <a:gd name="T16" fmla="*/ 377216 w 497"/>
                <a:gd name="T17" fmla="*/ 30267 h 426"/>
                <a:gd name="T18" fmla="*/ 335801 w 497"/>
                <a:gd name="T19" fmla="*/ 0 h 426"/>
                <a:gd name="T20" fmla="*/ 217151 w 497"/>
                <a:gd name="T21" fmla="*/ 0 h 426"/>
                <a:gd name="T22" fmla="*/ 188048 w 497"/>
                <a:gd name="T23" fmla="*/ 30267 h 426"/>
                <a:gd name="T24" fmla="*/ 148872 w 497"/>
                <a:gd name="T25" fmla="*/ 89679 h 426"/>
                <a:gd name="T26" fmla="*/ 59325 w 497"/>
                <a:gd name="T27" fmla="*/ 89679 h 426"/>
                <a:gd name="T28" fmla="*/ 10074 w 497"/>
                <a:gd name="T29" fmla="*/ 149091 h 426"/>
                <a:gd name="T30" fmla="*/ 0 w 497"/>
                <a:gd name="T31" fmla="*/ 308271 h 426"/>
                <a:gd name="T32" fmla="*/ 257447 w 497"/>
                <a:gd name="T33" fmla="*/ 308271 h 426"/>
                <a:gd name="T34" fmla="*/ 257447 w 497"/>
                <a:gd name="T35" fmla="*/ 258948 h 426"/>
                <a:gd name="T36" fmla="*/ 208196 w 497"/>
                <a:gd name="T37" fmla="*/ 59412 h 426"/>
                <a:gd name="T38" fmla="*/ 208196 w 497"/>
                <a:gd name="T39" fmla="*/ 59412 h 426"/>
                <a:gd name="T40" fmla="*/ 237299 w 497"/>
                <a:gd name="T41" fmla="*/ 40355 h 426"/>
                <a:gd name="T42" fmla="*/ 317891 w 497"/>
                <a:gd name="T43" fmla="*/ 40355 h 426"/>
                <a:gd name="T44" fmla="*/ 345875 w 497"/>
                <a:gd name="T45" fmla="*/ 59412 h 426"/>
                <a:gd name="T46" fmla="*/ 357068 w 497"/>
                <a:gd name="T47" fmla="*/ 89679 h 426"/>
                <a:gd name="T48" fmla="*/ 198122 w 497"/>
                <a:gd name="T49" fmla="*/ 89679 h 426"/>
                <a:gd name="T50" fmla="*/ 208196 w 497"/>
                <a:gd name="T51" fmla="*/ 59412 h 426"/>
                <a:gd name="T52" fmla="*/ 306698 w 497"/>
                <a:gd name="T53" fmla="*/ 397950 h 426"/>
                <a:gd name="T54" fmla="*/ 306698 w 497"/>
                <a:gd name="T55" fmla="*/ 397950 h 426"/>
                <a:gd name="T56" fmla="*/ 257447 w 497"/>
                <a:gd name="T57" fmla="*/ 397950 h 426"/>
                <a:gd name="T58" fmla="*/ 257447 w 497"/>
                <a:gd name="T59" fmla="*/ 338538 h 426"/>
                <a:gd name="T60" fmla="*/ 10074 w 497"/>
                <a:gd name="T61" fmla="*/ 338538 h 426"/>
                <a:gd name="T62" fmla="*/ 19029 w 497"/>
                <a:gd name="T63" fmla="*/ 427096 h 426"/>
                <a:gd name="T64" fmla="*/ 69399 w 497"/>
                <a:gd name="T65" fmla="*/ 476419 h 426"/>
                <a:gd name="T66" fmla="*/ 485792 w 497"/>
                <a:gd name="T67" fmla="*/ 476419 h 426"/>
                <a:gd name="T68" fmla="*/ 535043 w 497"/>
                <a:gd name="T69" fmla="*/ 427096 h 426"/>
                <a:gd name="T70" fmla="*/ 545117 w 497"/>
                <a:gd name="T71" fmla="*/ 338538 h 426"/>
                <a:gd name="T72" fmla="*/ 306698 w 497"/>
                <a:gd name="T73" fmla="*/ 338538 h 426"/>
                <a:gd name="T74" fmla="*/ 306698 w 497"/>
                <a:gd name="T75" fmla="*/ 397950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116"/>
            <p:cNvSpPr>
              <a:spLocks noChangeArrowheads="1"/>
            </p:cNvSpPr>
            <p:nvPr/>
          </p:nvSpPr>
          <p:spPr bwMode="auto">
            <a:xfrm>
              <a:off x="6194390" y="3947764"/>
              <a:ext cx="433260" cy="450415"/>
            </a:xfrm>
            <a:custGeom>
              <a:avLst/>
              <a:gdLst>
                <a:gd name="T0" fmla="*/ 389447 w 445"/>
                <a:gd name="T1" fmla="*/ 155013 h 462"/>
                <a:gd name="T2" fmla="*/ 389447 w 445"/>
                <a:gd name="T3" fmla="*/ 155013 h 462"/>
                <a:gd name="T4" fmla="*/ 258982 w 445"/>
                <a:gd name="T5" fmla="*/ 7799 h 462"/>
                <a:gd name="T6" fmla="*/ 35050 w 445"/>
                <a:gd name="T7" fmla="*/ 241781 h 462"/>
                <a:gd name="T8" fmla="*/ 8763 w 445"/>
                <a:gd name="T9" fmla="*/ 311001 h 462"/>
                <a:gd name="T10" fmla="*/ 78863 w 445"/>
                <a:gd name="T11" fmla="*/ 346098 h 462"/>
                <a:gd name="T12" fmla="*/ 95415 w 445"/>
                <a:gd name="T13" fmla="*/ 337324 h 462"/>
                <a:gd name="T14" fmla="*/ 130465 w 445"/>
                <a:gd name="T15" fmla="*/ 362672 h 462"/>
                <a:gd name="T16" fmla="*/ 155779 w 445"/>
                <a:gd name="T17" fmla="*/ 423117 h 462"/>
                <a:gd name="T18" fmla="*/ 182067 w 445"/>
                <a:gd name="T19" fmla="*/ 440666 h 462"/>
                <a:gd name="T20" fmla="*/ 233668 w 445"/>
                <a:gd name="T21" fmla="*/ 423117 h 462"/>
                <a:gd name="T22" fmla="*/ 242431 w 445"/>
                <a:gd name="T23" fmla="*/ 405568 h 462"/>
                <a:gd name="T24" fmla="*/ 224906 w 445"/>
                <a:gd name="T25" fmla="*/ 380220 h 462"/>
                <a:gd name="T26" fmla="*/ 198618 w 445"/>
                <a:gd name="T27" fmla="*/ 328549 h 462"/>
                <a:gd name="T28" fmla="*/ 224906 w 445"/>
                <a:gd name="T29" fmla="*/ 302227 h 462"/>
                <a:gd name="T30" fmla="*/ 405999 w 445"/>
                <a:gd name="T31" fmla="*/ 346098 h 462"/>
                <a:gd name="T32" fmla="*/ 389447 w 445"/>
                <a:gd name="T33" fmla="*/ 155013 h 462"/>
                <a:gd name="T34" fmla="*/ 379711 w 445"/>
                <a:gd name="T35" fmla="*/ 302227 h 462"/>
                <a:gd name="T36" fmla="*/ 379711 w 445"/>
                <a:gd name="T37" fmla="*/ 302227 h 462"/>
                <a:gd name="T38" fmla="*/ 294033 w 445"/>
                <a:gd name="T39" fmla="*/ 198885 h 462"/>
                <a:gd name="T40" fmla="*/ 276508 w 445"/>
                <a:gd name="T41" fmla="*/ 60445 h 462"/>
                <a:gd name="T42" fmla="*/ 354397 w 445"/>
                <a:gd name="T43" fmla="*/ 172562 h 462"/>
                <a:gd name="T44" fmla="*/ 379711 w 445"/>
                <a:gd name="T45" fmla="*/ 302227 h 4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"/>
          <p:cNvGrpSpPr/>
          <p:nvPr/>
        </p:nvGrpSpPr>
        <p:grpSpPr>
          <a:xfrm>
            <a:off x="1514064" y="1303951"/>
            <a:ext cx="7190643" cy="1587447"/>
            <a:chOff x="1930687" y="4371057"/>
            <a:chExt cx="6095776" cy="1651448"/>
          </a:xfrm>
        </p:grpSpPr>
        <p:sp>
          <p:nvSpPr>
            <p:cNvPr id="29" name="TextBox 6"/>
            <p:cNvSpPr txBox="1"/>
            <p:nvPr/>
          </p:nvSpPr>
          <p:spPr>
            <a:xfrm>
              <a:off x="2430338" y="4927510"/>
              <a:ext cx="5596125" cy="1094995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indent="304800" algn="just"/>
              <a:r>
                <a:rPr lang="zh-CN" altLang="zh-CN" sz="1800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许多指挥的初学者，两个手大多是同步对向运动的，左手不能单独使用，而使手势语言显得单调，称职的指挥应当掌握两手的分工和配合。</a:t>
              </a:r>
              <a:endPara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1930687" y="4490967"/>
              <a:ext cx="518612" cy="520896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31" name="TextBox 8"/>
            <p:cNvSpPr txBox="1"/>
            <p:nvPr/>
          </p:nvSpPr>
          <p:spPr>
            <a:xfrm>
              <a:off x="2452235" y="4371057"/>
              <a:ext cx="1653068" cy="587454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Lato Regular"/>
                  <a:cs typeface="Lato Regular"/>
                </a:rPr>
                <a:t>基本情况</a:t>
              </a:r>
              <a:endParaRPr lang="id-ID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</p:grpSp>
      <p:grpSp>
        <p:nvGrpSpPr>
          <p:cNvPr id="32" name="Group 3"/>
          <p:cNvGrpSpPr/>
          <p:nvPr/>
        </p:nvGrpSpPr>
        <p:grpSpPr>
          <a:xfrm>
            <a:off x="1478109" y="3097186"/>
            <a:ext cx="6397699" cy="2417871"/>
            <a:chOff x="1962577" y="6007067"/>
            <a:chExt cx="5348594" cy="2518041"/>
          </a:xfrm>
        </p:grpSpPr>
        <p:sp>
          <p:nvSpPr>
            <p:cNvPr id="33" name="TextBox 10"/>
            <p:cNvSpPr txBox="1"/>
            <p:nvPr/>
          </p:nvSpPr>
          <p:spPr>
            <a:xfrm>
              <a:off x="2462228" y="6563518"/>
              <a:ext cx="4848943" cy="1961590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pPr indent="304800" algn="just"/>
              <a:r>
                <a:rPr lang="zh-CN" altLang="zh-CN" sz="1800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指挥时，两手除了经常性的同步动作外，通常还做如下分工：右手主要是击拍，同时也负责旋律线、力度、声部进出、情绪提示等。左手除了同时和右手一起击拍外，它还可以解脱出来负担：长音提示、力度提示、呼吸提示、声部进出提示、情绪提示、连音或跳音提示等。</a:t>
              </a:r>
              <a:endPara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222"/>
            <p:cNvSpPr>
              <a:spLocks noEditPoints="1"/>
            </p:cNvSpPr>
            <p:nvPr/>
          </p:nvSpPr>
          <p:spPr bwMode="auto">
            <a:xfrm>
              <a:off x="1962577" y="6126977"/>
              <a:ext cx="518612" cy="520896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35" name="TextBox 15"/>
            <p:cNvSpPr txBox="1"/>
            <p:nvPr/>
          </p:nvSpPr>
          <p:spPr>
            <a:xfrm>
              <a:off x="2648013" y="6007067"/>
              <a:ext cx="1916874" cy="480753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indent="304800" algn="just"/>
              <a:r>
                <a:rPr lang="zh-CN" altLang="zh-CN" sz="1800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左手指，右手挥</a:t>
              </a:r>
              <a:endPara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4"/>
          <p:cNvGrpSpPr/>
          <p:nvPr/>
        </p:nvGrpSpPr>
        <p:grpSpPr>
          <a:xfrm>
            <a:off x="1505346" y="5333154"/>
            <a:ext cx="5745505" cy="1116376"/>
            <a:chOff x="1940679" y="7594332"/>
            <a:chExt cx="5484260" cy="1005502"/>
          </a:xfrm>
        </p:grpSpPr>
        <p:sp>
          <p:nvSpPr>
            <p:cNvPr id="37" name="TextBox 17"/>
            <p:cNvSpPr txBox="1"/>
            <p:nvPr/>
          </p:nvSpPr>
          <p:spPr>
            <a:xfrm>
              <a:off x="2440332" y="8150787"/>
              <a:ext cx="4984607" cy="449047"/>
            </a:xfrm>
            <a:prstGeom prst="rect">
              <a:avLst/>
            </a:prstGeom>
            <a:noFill/>
          </p:spPr>
          <p:txBody>
            <a:bodyPr wrap="square" lIns="219419" tIns="109710" rIns="219419" bIns="109710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Lato Light"/>
                  <a:ea typeface="Open Sans Light" panose="020B0306030504020204" pitchFamily="34" charset="0"/>
                  <a:cs typeface="Lato Light"/>
                </a:rPr>
                <a:t>见教材</a:t>
              </a:r>
              <a:endParaRPr lang="en-US" dirty="0">
                <a:solidFill>
                  <a:schemeClr val="bg1"/>
                </a:solidFill>
                <a:latin typeface="Lato Light"/>
                <a:ea typeface="Open Sans Light" panose="020B0306030504020204" pitchFamily="34" charset="0"/>
                <a:cs typeface="Lato Light"/>
              </a:endParaRPr>
            </a:p>
          </p:txBody>
        </p:sp>
        <p:sp>
          <p:nvSpPr>
            <p:cNvPr id="38" name="Freeform 222"/>
            <p:cNvSpPr>
              <a:spLocks noEditPoints="1"/>
            </p:cNvSpPr>
            <p:nvPr/>
          </p:nvSpPr>
          <p:spPr bwMode="auto">
            <a:xfrm>
              <a:off x="1940679" y="7714242"/>
              <a:ext cx="518612" cy="520896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39" name="TextBox 19"/>
            <p:cNvSpPr txBox="1"/>
            <p:nvPr/>
          </p:nvSpPr>
          <p:spPr>
            <a:xfrm>
              <a:off x="2462227" y="7594332"/>
              <a:ext cx="1239934" cy="415781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Lato Regular"/>
                  <a:cs typeface="Lato Regular"/>
                </a:rPr>
                <a:t>作品实战</a:t>
              </a:r>
              <a:endParaRPr lang="id-ID" b="1" dirty="0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14300"/>
            <a:ext cx="12190413" cy="1793810"/>
            <a:chOff x="0" y="-114300"/>
            <a:chExt cx="12190413" cy="179381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3863"/>
              <a:ext cx="647700" cy="11049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2614" y="-114300"/>
              <a:ext cx="637799" cy="1793810"/>
            </a:xfrm>
            <a:prstGeom prst="rect">
              <a:avLst/>
            </a:prstGeom>
          </p:spPr>
        </p:pic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873456" y="271778"/>
              <a:ext cx="4244453" cy="430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1.7</a:t>
              </a:r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速度与力度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0" y="1091037"/>
              <a:ext cx="1219041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空心弧 10"/>
          <p:cNvSpPr/>
          <p:nvPr/>
        </p:nvSpPr>
        <p:spPr>
          <a:xfrm rot="16200000" flipV="1">
            <a:off x="2309018" y="2125212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bg1"/>
              </a:solidFill>
            </a:endParaRPr>
          </a:p>
        </p:txBody>
      </p:sp>
      <p:sp>
        <p:nvSpPr>
          <p:cNvPr id="12" name="空心弧 11"/>
          <p:cNvSpPr/>
          <p:nvPr/>
        </p:nvSpPr>
        <p:spPr>
          <a:xfrm rot="16200000" flipV="1">
            <a:off x="9234743" y="3927070"/>
            <a:ext cx="2521530" cy="2813855"/>
          </a:xfrm>
          <a:prstGeom prst="blockArc">
            <a:avLst>
              <a:gd name="adj1" fmla="val 1785573"/>
              <a:gd name="adj2" fmla="val 13411"/>
              <a:gd name="adj3" fmla="val 488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bg1"/>
              </a:solidFill>
            </a:endParaRPr>
          </a:p>
        </p:txBody>
      </p:sp>
      <p:sp>
        <p:nvSpPr>
          <p:cNvPr id="13" name="文本框 5"/>
          <p:cNvSpPr txBox="1"/>
          <p:nvPr/>
        </p:nvSpPr>
        <p:spPr>
          <a:xfrm>
            <a:off x="2767520" y="2701364"/>
            <a:ext cx="1199503" cy="67708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zh-CN" dirty="0">
                <a:solidFill>
                  <a:schemeClr val="bg1"/>
                </a:solidFill>
              </a:rPr>
              <a:t>②手势的提示。</a:t>
            </a:r>
            <a:endParaRPr kumimoji="1" lang="zh-CN" altLang="en-US" sz="2000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15" name="空心弧 14"/>
          <p:cNvSpPr/>
          <p:nvPr/>
        </p:nvSpPr>
        <p:spPr>
          <a:xfrm rot="16200000" flipV="1">
            <a:off x="4948234" y="2125212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bg1"/>
              </a:solidFill>
            </a:endParaRPr>
          </a:p>
        </p:txBody>
      </p:sp>
      <p:sp>
        <p:nvSpPr>
          <p:cNvPr id="16" name="空心弧 15"/>
          <p:cNvSpPr/>
          <p:nvPr/>
        </p:nvSpPr>
        <p:spPr>
          <a:xfrm rot="16200000" flipV="1">
            <a:off x="4948234" y="2125212"/>
            <a:ext cx="2116485" cy="2116485"/>
          </a:xfrm>
          <a:prstGeom prst="blockArc">
            <a:avLst>
              <a:gd name="adj1" fmla="val 1535086"/>
              <a:gd name="adj2" fmla="val 13411"/>
              <a:gd name="adj3" fmla="val 488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bg1"/>
              </a:solidFill>
            </a:endParaRPr>
          </a:p>
        </p:txBody>
      </p:sp>
      <p:sp>
        <p:nvSpPr>
          <p:cNvPr id="17" name="文本框 9"/>
          <p:cNvSpPr txBox="1"/>
          <p:nvPr/>
        </p:nvSpPr>
        <p:spPr>
          <a:xfrm>
            <a:off x="5283232" y="2600598"/>
            <a:ext cx="1340485" cy="95408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zh-CN" dirty="0">
                <a:solidFill>
                  <a:schemeClr val="bg1"/>
                </a:solidFill>
              </a:rPr>
              <a:t>手势、线条是强硬还是柔和</a:t>
            </a:r>
            <a:endParaRPr kumimoji="1" lang="zh-CN" altLang="en-US" sz="20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19" name="空心弧 18"/>
          <p:cNvSpPr/>
          <p:nvPr/>
        </p:nvSpPr>
        <p:spPr>
          <a:xfrm rot="16200000" flipV="1">
            <a:off x="7587450" y="2125212"/>
            <a:ext cx="2116485" cy="2116485"/>
          </a:xfrm>
          <a:prstGeom prst="blockArc">
            <a:avLst>
              <a:gd name="adj1" fmla="val 21323589"/>
              <a:gd name="adj2" fmla="val 21317703"/>
              <a:gd name="adj3" fmla="val 4728"/>
            </a:avLst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bg1"/>
              </a:solidFill>
            </a:endParaRPr>
          </a:p>
        </p:txBody>
      </p:sp>
      <p:sp>
        <p:nvSpPr>
          <p:cNvPr id="20" name="空心弧 19"/>
          <p:cNvSpPr/>
          <p:nvPr/>
        </p:nvSpPr>
        <p:spPr>
          <a:xfrm rot="16200000" flipV="1">
            <a:off x="7587450" y="2125212"/>
            <a:ext cx="2116485" cy="2116485"/>
          </a:xfrm>
          <a:prstGeom prst="blockArc">
            <a:avLst>
              <a:gd name="adj1" fmla="val 5385050"/>
              <a:gd name="adj2" fmla="val 13411"/>
              <a:gd name="adj3" fmla="val 488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bg1"/>
              </a:solidFill>
            </a:endParaRPr>
          </a:p>
        </p:txBody>
      </p:sp>
      <p:sp>
        <p:nvSpPr>
          <p:cNvPr id="21" name="文本框 13"/>
          <p:cNvSpPr txBox="1"/>
          <p:nvPr/>
        </p:nvSpPr>
        <p:spPr>
          <a:xfrm>
            <a:off x="8045952" y="2701364"/>
            <a:ext cx="1199503" cy="954085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zh-CN" dirty="0">
                <a:solidFill>
                  <a:schemeClr val="bg1"/>
                </a:solidFill>
              </a:rPr>
              <a:t>预备拍对力度的提示</a:t>
            </a:r>
            <a:endParaRPr kumimoji="1" lang="zh-CN" altLang="en-US" sz="2000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26" name="空心弧 25"/>
          <p:cNvSpPr/>
          <p:nvPr/>
        </p:nvSpPr>
        <p:spPr>
          <a:xfrm rot="16200000" flipV="1">
            <a:off x="122088" y="3554683"/>
            <a:ext cx="2116485" cy="2116485"/>
          </a:xfrm>
          <a:prstGeom prst="blockArc">
            <a:avLst>
              <a:gd name="adj1" fmla="val 1785573"/>
              <a:gd name="adj2" fmla="val 13411"/>
              <a:gd name="adj3" fmla="val 488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bg1"/>
              </a:solidFill>
            </a:endParaRPr>
          </a:p>
        </p:txBody>
      </p:sp>
      <p:sp>
        <p:nvSpPr>
          <p:cNvPr id="27" name="空心弧 26"/>
          <p:cNvSpPr/>
          <p:nvPr/>
        </p:nvSpPr>
        <p:spPr>
          <a:xfrm rot="16200000" flipV="1">
            <a:off x="2309018" y="2140623"/>
            <a:ext cx="2116485" cy="2116485"/>
          </a:xfrm>
          <a:prstGeom prst="blockArc">
            <a:avLst>
              <a:gd name="adj1" fmla="val 1785573"/>
              <a:gd name="adj2" fmla="val 13411"/>
              <a:gd name="adj3" fmla="val 488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kumimoji="1" lang="zh-CN" altLang="en-US" sz="3200">
              <a:solidFill>
                <a:schemeClr val="bg1"/>
              </a:solidFill>
            </a:endParaRPr>
          </a:p>
        </p:txBody>
      </p:sp>
      <p:sp>
        <p:nvSpPr>
          <p:cNvPr id="28" name="文本框 5"/>
          <p:cNvSpPr txBox="1"/>
          <p:nvPr/>
        </p:nvSpPr>
        <p:spPr>
          <a:xfrm>
            <a:off x="567990" y="4241074"/>
            <a:ext cx="1199503" cy="677086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algn="ctr"/>
            <a:r>
              <a:rPr lang="zh-CN" altLang="zh-CN" dirty="0">
                <a:solidFill>
                  <a:schemeClr val="bg1"/>
                </a:solidFill>
              </a:rPr>
              <a:t>①图示的大小。</a:t>
            </a:r>
            <a:endParaRPr kumimoji="1" lang="zh-CN" altLang="en-US" sz="2000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29" name="文本框 13"/>
          <p:cNvSpPr txBox="1"/>
          <p:nvPr/>
        </p:nvSpPr>
        <p:spPr>
          <a:xfrm>
            <a:off x="9518073" y="4585232"/>
            <a:ext cx="1925807" cy="123108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zh-CN" altLang="zh-CN" dirty="0">
                <a:highlight>
                  <a:srgbClr val="FFFF00"/>
                </a:highlight>
              </a:rPr>
              <a:t>渐慢——图示逐渐扩大</a:t>
            </a:r>
          </a:p>
          <a:p>
            <a:r>
              <a:rPr lang="zh-CN" altLang="zh-CN" dirty="0">
                <a:highlight>
                  <a:srgbClr val="FFFF00"/>
                </a:highlight>
              </a:rPr>
              <a:t>渐快——图示逐渐缩小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5" grpId="0" animBg="1"/>
      <p:bldP spid="16" grpId="0" animBg="1"/>
      <p:bldP spid="17" grpId="0"/>
      <p:bldP spid="19" grpId="0" animBg="1"/>
      <p:bldP spid="20" grpId="0" animBg="1"/>
      <p:bldP spid="21" grpId="0"/>
      <p:bldP spid="26" grpId="0" animBg="1"/>
      <p:bldP spid="27" grpId="0" animBg="1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5" t="17749" r="52929" b="5016"/>
          <a:stretch>
            <a:fillRect/>
          </a:stretch>
        </p:blipFill>
        <p:spPr>
          <a:xfrm>
            <a:off x="849416" y="1073564"/>
            <a:ext cx="2483900" cy="4413362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3752361" y="1772660"/>
            <a:ext cx="7238057" cy="3485696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rgbClr val="1F9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295275" y="2077969"/>
            <a:ext cx="6676099" cy="2192297"/>
            <a:chOff x="1514534" y="4763048"/>
            <a:chExt cx="6676968" cy="812185"/>
          </a:xfrm>
        </p:grpSpPr>
        <p:sp>
          <p:nvSpPr>
            <p:cNvPr id="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514537" y="5130545"/>
              <a:ext cx="6676965" cy="44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/>
              <a:r>
                <a:rPr lang="zh-CN" altLang="zh-CN" sz="1800" kern="100" dirty="0"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渐弱①左手从上向下移动</a:t>
              </a:r>
              <a:endPara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indent="457200" algn="just"/>
              <a:r>
                <a:rPr lang="zh-CN" altLang="zh-CN" sz="1800" kern="100" dirty="0"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②从外到里移动</a:t>
              </a:r>
              <a:endPara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indent="457200" algn="just"/>
              <a:r>
                <a:rPr lang="zh-CN" altLang="zh-CN" sz="1800" kern="100" dirty="0"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③从前到后移动</a:t>
              </a:r>
              <a:endPara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indent="457200" algn="just"/>
              <a:r>
                <a:rPr lang="zh-CN" altLang="zh-CN" sz="1800" kern="100" dirty="0"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渐强则反之。</a:t>
              </a:r>
              <a:endPara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514534" y="4763048"/>
              <a:ext cx="3293953" cy="145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zh-CN" sz="1800" dirty="0">
                  <a:effectLst/>
                  <a:ea typeface="宋体" panose="02010600030101010101" pitchFamily="2" charset="-122"/>
                  <a:cs typeface="Times New Roman" panose="02020603050405020304" pitchFamily="18" charset="0"/>
                </a:rPr>
                <a:t>渐强渐弱力度的打法</a:t>
              </a:r>
              <a:endParaRPr lang="en-US" sz="2400" b="1" dirty="0">
                <a:solidFill>
                  <a:srgbClr val="445469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" name="稻壳儿小白白(http://dwz.cn/Wu2UP)"/>
          <p:cNvSpPr txBox="1">
            <a:spLocks noChangeArrowheads="1"/>
          </p:cNvSpPr>
          <p:nvPr/>
        </p:nvSpPr>
        <p:spPr bwMode="auto">
          <a:xfrm>
            <a:off x="579959" y="394672"/>
            <a:ext cx="66760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1.7</a:t>
            </a: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速度与力度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63"/>
            <a:ext cx="647700" cy="11049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614" y="-114300"/>
            <a:ext cx="637799" cy="1793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14300"/>
            <a:ext cx="12190413" cy="1793810"/>
            <a:chOff x="0" y="-114300"/>
            <a:chExt cx="12190413" cy="179381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3863"/>
              <a:ext cx="647700" cy="11049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2614" y="-114300"/>
              <a:ext cx="637799" cy="1793810"/>
            </a:xfrm>
            <a:prstGeom prst="rect">
              <a:avLst/>
            </a:prstGeom>
          </p:spPr>
        </p:pic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1056181" y="289253"/>
              <a:ext cx="41026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1.8</a:t>
              </a:r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非规范图示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0" y="1091037"/>
              <a:ext cx="1219041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9955529" y="2369833"/>
            <a:ext cx="2068149" cy="2624198"/>
            <a:chOff x="6640822" y="2055316"/>
            <a:chExt cx="4560887" cy="3954462"/>
          </a:xfrm>
        </p:grpSpPr>
        <p:sp>
          <p:nvSpPr>
            <p:cNvPr id="11" name="Freeform 6"/>
            <p:cNvSpPr>
              <a:spLocks noChangeArrowheads="1"/>
            </p:cNvSpPr>
            <p:nvPr/>
          </p:nvSpPr>
          <p:spPr bwMode="auto">
            <a:xfrm>
              <a:off x="7285347" y="4592141"/>
              <a:ext cx="3108325" cy="279400"/>
            </a:xfrm>
            <a:custGeom>
              <a:avLst/>
              <a:gdLst>
                <a:gd name="T0" fmla="*/ 3061 w 3061"/>
                <a:gd name="T1" fmla="*/ 0 h 274"/>
                <a:gd name="T2" fmla="*/ 1623 w 3061"/>
                <a:gd name="T3" fmla="*/ 0 h 274"/>
                <a:gd name="T4" fmla="*/ 471 w 3061"/>
                <a:gd name="T5" fmla="*/ 0 h 274"/>
                <a:gd name="T6" fmla="*/ 0 w 3061"/>
                <a:gd name="T7" fmla="*/ 274 h 274"/>
                <a:gd name="T8" fmla="*/ 2592 w 3061"/>
                <a:gd name="T9" fmla="*/ 274 h 274"/>
                <a:gd name="T10" fmla="*/ 3061 w 3061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1" h="274">
                  <a:moveTo>
                    <a:pt x="3061" y="0"/>
                  </a:moveTo>
                  <a:cubicBezTo>
                    <a:pt x="1623" y="0"/>
                    <a:pt x="1623" y="0"/>
                    <a:pt x="1623" y="0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592" y="274"/>
                    <a:pt x="2592" y="274"/>
                    <a:pt x="2592" y="274"/>
                  </a:cubicBezTo>
                  <a:cubicBezTo>
                    <a:pt x="2592" y="274"/>
                    <a:pt x="3043" y="9"/>
                    <a:pt x="3061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14"/>
            <p:cNvSpPr>
              <a:spLocks noChangeArrowheads="1"/>
            </p:cNvSpPr>
            <p:nvPr/>
          </p:nvSpPr>
          <p:spPr bwMode="auto">
            <a:xfrm>
              <a:off x="7885422" y="3688853"/>
              <a:ext cx="1985962" cy="177800"/>
            </a:xfrm>
            <a:custGeom>
              <a:avLst/>
              <a:gdLst>
                <a:gd name="T0" fmla="*/ 1955 w 1955"/>
                <a:gd name="T1" fmla="*/ 0 h 175"/>
                <a:gd name="T2" fmla="*/ 301 w 1955"/>
                <a:gd name="T3" fmla="*/ 0 h 175"/>
                <a:gd name="T4" fmla="*/ 0 w 1955"/>
                <a:gd name="T5" fmla="*/ 175 h 175"/>
                <a:gd name="T6" fmla="*/ 1655 w 1955"/>
                <a:gd name="T7" fmla="*/ 175 h 175"/>
                <a:gd name="T8" fmla="*/ 1955 w 1955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5" h="175">
                  <a:moveTo>
                    <a:pt x="1955" y="0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655" y="175"/>
                    <a:pt x="1655" y="175"/>
                    <a:pt x="1655" y="175"/>
                  </a:cubicBezTo>
                  <a:cubicBezTo>
                    <a:pt x="1655" y="175"/>
                    <a:pt x="1954" y="0"/>
                    <a:pt x="1955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6"/>
            <p:cNvSpPr>
              <a:spLocks noChangeArrowheads="1"/>
            </p:cNvSpPr>
            <p:nvPr/>
          </p:nvSpPr>
          <p:spPr bwMode="auto">
            <a:xfrm>
              <a:off x="8410884" y="2779216"/>
              <a:ext cx="936625" cy="180975"/>
            </a:xfrm>
            <a:custGeom>
              <a:avLst/>
              <a:gdLst>
                <a:gd name="T0" fmla="*/ 921 w 922"/>
                <a:gd name="T1" fmla="*/ 0 h 179"/>
                <a:gd name="T2" fmla="*/ 298 w 922"/>
                <a:gd name="T3" fmla="*/ 0 h 179"/>
                <a:gd name="T4" fmla="*/ 0 w 922"/>
                <a:gd name="T5" fmla="*/ 179 h 179"/>
                <a:gd name="T6" fmla="*/ 626 w 922"/>
                <a:gd name="T7" fmla="*/ 179 h 179"/>
                <a:gd name="T8" fmla="*/ 921 w 922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2" h="179">
                  <a:moveTo>
                    <a:pt x="921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8" y="0"/>
                    <a:pt x="2" y="179"/>
                    <a:pt x="0" y="179"/>
                  </a:cubicBezTo>
                  <a:cubicBezTo>
                    <a:pt x="626" y="179"/>
                    <a:pt x="626" y="179"/>
                    <a:pt x="626" y="179"/>
                  </a:cubicBezTo>
                  <a:cubicBezTo>
                    <a:pt x="626" y="179"/>
                    <a:pt x="922" y="0"/>
                    <a:pt x="921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640822" y="2055316"/>
              <a:ext cx="4560887" cy="3954462"/>
              <a:chOff x="6640822" y="2055316"/>
              <a:chExt cx="4560887" cy="3954462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6640822" y="2055316"/>
                <a:ext cx="4560887" cy="3954462"/>
                <a:chOff x="6640822" y="2055316"/>
                <a:chExt cx="4560887" cy="3954462"/>
              </a:xfrm>
            </p:grpSpPr>
            <p:sp>
              <p:nvSpPr>
                <p:cNvPr id="14" name="Freeform 7"/>
                <p:cNvSpPr>
                  <a:spLocks noChangeArrowheads="1"/>
                </p:cNvSpPr>
                <p:nvPr/>
              </p:nvSpPr>
              <p:spPr bwMode="auto">
                <a:xfrm>
                  <a:off x="6640822" y="4871541"/>
                  <a:ext cx="4560887" cy="1138237"/>
                </a:xfrm>
                <a:custGeom>
                  <a:avLst/>
                  <a:gdLst>
                    <a:gd name="T0" fmla="*/ 508 w 3590"/>
                    <a:gd name="T1" fmla="*/ 0 h 895"/>
                    <a:gd name="T2" fmla="*/ 0 w 3590"/>
                    <a:gd name="T3" fmla="*/ 895 h 895"/>
                    <a:gd name="T4" fmla="*/ 1795 w 3590"/>
                    <a:gd name="T5" fmla="*/ 895 h 895"/>
                    <a:gd name="T6" fmla="*/ 3590 w 3590"/>
                    <a:gd name="T7" fmla="*/ 895 h 895"/>
                    <a:gd name="T8" fmla="*/ 3082 w 3590"/>
                    <a:gd name="T9" fmla="*/ 0 h 895"/>
                    <a:gd name="T10" fmla="*/ 508 w 3590"/>
                    <a:gd name="T11" fmla="*/ 0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90" h="895">
                      <a:moveTo>
                        <a:pt x="508" y="0"/>
                      </a:moveTo>
                      <a:lnTo>
                        <a:pt x="0" y="895"/>
                      </a:lnTo>
                      <a:lnTo>
                        <a:pt x="1795" y="895"/>
                      </a:lnTo>
                      <a:lnTo>
                        <a:pt x="3590" y="895"/>
                      </a:lnTo>
                      <a:lnTo>
                        <a:pt x="3082" y="0"/>
                      </a:lnTo>
                      <a:lnTo>
                        <a:pt x="50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Freeform 8"/>
                <p:cNvSpPr>
                  <a:spLocks noChangeArrowheads="1"/>
                </p:cNvSpPr>
                <p:nvPr/>
              </p:nvSpPr>
              <p:spPr bwMode="auto">
                <a:xfrm>
                  <a:off x="8520422" y="2055316"/>
                  <a:ext cx="827087" cy="723900"/>
                </a:xfrm>
                <a:custGeom>
                  <a:avLst/>
                  <a:gdLst>
                    <a:gd name="T0" fmla="*/ 651 w 651"/>
                    <a:gd name="T1" fmla="*/ 570 h 570"/>
                    <a:gd name="T2" fmla="*/ 325 w 651"/>
                    <a:gd name="T3" fmla="*/ 0 h 570"/>
                    <a:gd name="T4" fmla="*/ 0 w 651"/>
                    <a:gd name="T5" fmla="*/ 570 h 570"/>
                    <a:gd name="T6" fmla="*/ 651 w 651"/>
                    <a:gd name="T7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1" h="570">
                      <a:moveTo>
                        <a:pt x="651" y="570"/>
                      </a:moveTo>
                      <a:lnTo>
                        <a:pt x="325" y="0"/>
                      </a:lnTo>
                      <a:lnTo>
                        <a:pt x="0" y="570"/>
                      </a:lnTo>
                      <a:lnTo>
                        <a:pt x="651" y="57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Freeform 10"/>
                <p:cNvSpPr>
                  <a:spLocks noChangeArrowheads="1"/>
                </p:cNvSpPr>
                <p:nvPr/>
              </p:nvSpPr>
              <p:spPr bwMode="auto">
                <a:xfrm>
                  <a:off x="7994959" y="2960191"/>
                  <a:ext cx="1876425" cy="728662"/>
                </a:xfrm>
                <a:custGeom>
                  <a:avLst/>
                  <a:gdLst>
                    <a:gd name="T0" fmla="*/ 1313 w 1477"/>
                    <a:gd name="T1" fmla="*/ 287 h 573"/>
                    <a:gd name="T2" fmla="*/ 1150 w 1477"/>
                    <a:gd name="T3" fmla="*/ 0 h 573"/>
                    <a:gd name="T4" fmla="*/ 327 w 1477"/>
                    <a:gd name="T5" fmla="*/ 0 h 573"/>
                    <a:gd name="T6" fmla="*/ 164 w 1477"/>
                    <a:gd name="T7" fmla="*/ 287 h 573"/>
                    <a:gd name="T8" fmla="*/ 0 w 1477"/>
                    <a:gd name="T9" fmla="*/ 573 h 573"/>
                    <a:gd name="T10" fmla="*/ 1477 w 1477"/>
                    <a:gd name="T11" fmla="*/ 573 h 573"/>
                    <a:gd name="T12" fmla="*/ 1313 w 1477"/>
                    <a:gd name="T13" fmla="*/ 287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77" h="573">
                      <a:moveTo>
                        <a:pt x="1313" y="287"/>
                      </a:moveTo>
                      <a:lnTo>
                        <a:pt x="1150" y="0"/>
                      </a:lnTo>
                      <a:lnTo>
                        <a:pt x="327" y="0"/>
                      </a:lnTo>
                      <a:lnTo>
                        <a:pt x="164" y="287"/>
                      </a:lnTo>
                      <a:lnTo>
                        <a:pt x="0" y="573"/>
                      </a:lnTo>
                      <a:lnTo>
                        <a:pt x="1477" y="573"/>
                      </a:lnTo>
                      <a:lnTo>
                        <a:pt x="1313" y="287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Freeform 12"/>
                <p:cNvSpPr>
                  <a:spLocks noChangeArrowheads="1"/>
                </p:cNvSpPr>
                <p:nvPr/>
              </p:nvSpPr>
              <p:spPr bwMode="auto">
                <a:xfrm>
                  <a:off x="7472672" y="3863478"/>
                  <a:ext cx="2921000" cy="728663"/>
                </a:xfrm>
                <a:custGeom>
                  <a:avLst/>
                  <a:gdLst>
                    <a:gd name="T0" fmla="*/ 325 w 2299"/>
                    <a:gd name="T1" fmla="*/ 0 h 574"/>
                    <a:gd name="T2" fmla="*/ 0 w 2299"/>
                    <a:gd name="T3" fmla="*/ 574 h 574"/>
                    <a:gd name="T4" fmla="*/ 1149 w 2299"/>
                    <a:gd name="T5" fmla="*/ 574 h 574"/>
                    <a:gd name="T6" fmla="*/ 2299 w 2299"/>
                    <a:gd name="T7" fmla="*/ 574 h 574"/>
                    <a:gd name="T8" fmla="*/ 1974 w 2299"/>
                    <a:gd name="T9" fmla="*/ 0 h 574"/>
                    <a:gd name="T10" fmla="*/ 325 w 2299"/>
                    <a:gd name="T11" fmla="*/ 0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99" h="574">
                      <a:moveTo>
                        <a:pt x="325" y="0"/>
                      </a:moveTo>
                      <a:lnTo>
                        <a:pt x="0" y="574"/>
                      </a:lnTo>
                      <a:lnTo>
                        <a:pt x="1149" y="574"/>
                      </a:lnTo>
                      <a:lnTo>
                        <a:pt x="2299" y="574"/>
                      </a:lnTo>
                      <a:lnTo>
                        <a:pt x="1974" y="0"/>
                      </a:lnTo>
                      <a:lnTo>
                        <a:pt x="325" y="0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8791479" y="2296817"/>
                <a:ext cx="251371" cy="372476"/>
                <a:chOff x="1788810" y="2276744"/>
                <a:chExt cx="392113" cy="581026"/>
              </a:xfrm>
              <a:solidFill>
                <a:srgbClr val="FEFEFE"/>
              </a:solidFill>
            </p:grpSpPr>
            <p:sp>
              <p:nvSpPr>
                <p:cNvPr id="19" name="Freeform 9"/>
                <p:cNvSpPr>
                  <a:spLocks noEditPoints="1"/>
                </p:cNvSpPr>
                <p:nvPr/>
              </p:nvSpPr>
              <p:spPr bwMode="auto">
                <a:xfrm>
                  <a:off x="1788810" y="2276744"/>
                  <a:ext cx="392113" cy="430213"/>
                </a:xfrm>
                <a:custGeom>
                  <a:avLst/>
                  <a:gdLst>
                    <a:gd name="T0" fmla="*/ 108 w 149"/>
                    <a:gd name="T1" fmla="*/ 163 h 163"/>
                    <a:gd name="T2" fmla="*/ 35 w 149"/>
                    <a:gd name="T3" fmla="*/ 163 h 163"/>
                    <a:gd name="T4" fmla="*/ 35 w 149"/>
                    <a:gd name="T5" fmla="*/ 158 h 163"/>
                    <a:gd name="T6" fmla="*/ 30 w 149"/>
                    <a:gd name="T7" fmla="*/ 142 h 163"/>
                    <a:gd name="T8" fmla="*/ 21 w 149"/>
                    <a:gd name="T9" fmla="*/ 127 h 163"/>
                    <a:gd name="T10" fmla="*/ 0 w 149"/>
                    <a:gd name="T11" fmla="*/ 74 h 163"/>
                    <a:gd name="T12" fmla="*/ 74 w 149"/>
                    <a:gd name="T13" fmla="*/ 0 h 163"/>
                    <a:gd name="T14" fmla="*/ 149 w 149"/>
                    <a:gd name="T15" fmla="*/ 74 h 163"/>
                    <a:gd name="T16" fmla="*/ 127 w 149"/>
                    <a:gd name="T17" fmla="*/ 127 h 163"/>
                    <a:gd name="T18" fmla="*/ 118 w 149"/>
                    <a:gd name="T19" fmla="*/ 142 h 163"/>
                    <a:gd name="T20" fmla="*/ 114 w 149"/>
                    <a:gd name="T21" fmla="*/ 158 h 163"/>
                    <a:gd name="T22" fmla="*/ 113 w 149"/>
                    <a:gd name="T23" fmla="*/ 163 h 163"/>
                    <a:gd name="T24" fmla="*/ 108 w 149"/>
                    <a:gd name="T25" fmla="*/ 163 h 163"/>
                    <a:gd name="T26" fmla="*/ 46 w 149"/>
                    <a:gd name="T27" fmla="*/ 151 h 163"/>
                    <a:gd name="T28" fmla="*/ 103 w 149"/>
                    <a:gd name="T29" fmla="*/ 151 h 163"/>
                    <a:gd name="T30" fmla="*/ 108 w 149"/>
                    <a:gd name="T31" fmla="*/ 136 h 163"/>
                    <a:gd name="T32" fmla="*/ 117 w 149"/>
                    <a:gd name="T33" fmla="*/ 120 h 163"/>
                    <a:gd name="T34" fmla="*/ 136 w 149"/>
                    <a:gd name="T35" fmla="*/ 74 h 163"/>
                    <a:gd name="T36" fmla="*/ 74 w 149"/>
                    <a:gd name="T37" fmla="*/ 12 h 163"/>
                    <a:gd name="T38" fmla="*/ 12 w 149"/>
                    <a:gd name="T39" fmla="*/ 74 h 163"/>
                    <a:gd name="T40" fmla="*/ 31 w 149"/>
                    <a:gd name="T41" fmla="*/ 120 h 163"/>
                    <a:gd name="T42" fmla="*/ 41 w 149"/>
                    <a:gd name="T43" fmla="*/ 136 h 163"/>
                    <a:gd name="T44" fmla="*/ 46 w 149"/>
                    <a:gd name="T45" fmla="*/ 151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9" h="163">
                      <a:moveTo>
                        <a:pt x="108" y="163"/>
                      </a:moveTo>
                      <a:cubicBezTo>
                        <a:pt x="35" y="163"/>
                        <a:pt x="35" y="163"/>
                        <a:pt x="35" y="163"/>
                      </a:cubicBezTo>
                      <a:cubicBezTo>
                        <a:pt x="35" y="158"/>
                        <a:pt x="35" y="158"/>
                        <a:pt x="35" y="158"/>
                      </a:cubicBezTo>
                      <a:cubicBezTo>
                        <a:pt x="34" y="153"/>
                        <a:pt x="32" y="144"/>
                        <a:pt x="30" y="142"/>
                      </a:cubicBezTo>
                      <a:cubicBezTo>
                        <a:pt x="28" y="137"/>
                        <a:pt x="24" y="132"/>
                        <a:pt x="21" y="127"/>
                      </a:cubicBezTo>
                      <a:cubicBezTo>
                        <a:pt x="11" y="112"/>
                        <a:pt x="0" y="95"/>
                        <a:pt x="0" y="74"/>
                      </a:cubicBezTo>
                      <a:cubicBezTo>
                        <a:pt x="0" y="33"/>
                        <a:pt x="33" y="0"/>
                        <a:pt x="74" y="0"/>
                      </a:cubicBezTo>
                      <a:cubicBezTo>
                        <a:pt x="115" y="0"/>
                        <a:pt x="149" y="33"/>
                        <a:pt x="149" y="74"/>
                      </a:cubicBezTo>
                      <a:cubicBezTo>
                        <a:pt x="149" y="95"/>
                        <a:pt x="138" y="112"/>
                        <a:pt x="127" y="127"/>
                      </a:cubicBezTo>
                      <a:cubicBezTo>
                        <a:pt x="124" y="132"/>
                        <a:pt x="121" y="137"/>
                        <a:pt x="118" y="142"/>
                      </a:cubicBezTo>
                      <a:cubicBezTo>
                        <a:pt x="117" y="144"/>
                        <a:pt x="115" y="153"/>
                        <a:pt x="114" y="158"/>
                      </a:cubicBezTo>
                      <a:cubicBezTo>
                        <a:pt x="113" y="163"/>
                        <a:pt x="113" y="163"/>
                        <a:pt x="113" y="163"/>
                      </a:cubicBezTo>
                      <a:lnTo>
                        <a:pt x="108" y="163"/>
                      </a:lnTo>
                      <a:close/>
                      <a:moveTo>
                        <a:pt x="46" y="151"/>
                      </a:moveTo>
                      <a:cubicBezTo>
                        <a:pt x="103" y="151"/>
                        <a:pt x="103" y="151"/>
                        <a:pt x="103" y="151"/>
                      </a:cubicBezTo>
                      <a:cubicBezTo>
                        <a:pt x="104" y="146"/>
                        <a:pt x="105" y="139"/>
                        <a:pt x="108" y="136"/>
                      </a:cubicBezTo>
                      <a:cubicBezTo>
                        <a:pt x="111" y="130"/>
                        <a:pt x="114" y="125"/>
                        <a:pt x="117" y="120"/>
                      </a:cubicBezTo>
                      <a:cubicBezTo>
                        <a:pt x="127" y="106"/>
                        <a:pt x="136" y="92"/>
                        <a:pt x="136" y="74"/>
                      </a:cubicBezTo>
                      <a:cubicBezTo>
                        <a:pt x="136" y="40"/>
                        <a:pt x="109" y="12"/>
                        <a:pt x="74" y="12"/>
                      </a:cubicBezTo>
                      <a:cubicBezTo>
                        <a:pt x="40" y="12"/>
                        <a:pt x="12" y="40"/>
                        <a:pt x="12" y="74"/>
                      </a:cubicBezTo>
                      <a:cubicBezTo>
                        <a:pt x="12" y="92"/>
                        <a:pt x="21" y="106"/>
                        <a:pt x="31" y="120"/>
                      </a:cubicBezTo>
                      <a:cubicBezTo>
                        <a:pt x="35" y="125"/>
                        <a:pt x="38" y="130"/>
                        <a:pt x="41" y="136"/>
                      </a:cubicBezTo>
                      <a:cubicBezTo>
                        <a:pt x="43" y="139"/>
                        <a:pt x="45" y="146"/>
                        <a:pt x="46" y="1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/>
                  <a:endParaRPr lang="zh-CN" altLang="en-US" noProof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1884060" y="2729182"/>
                  <a:ext cx="195263" cy="128588"/>
                </a:xfrm>
                <a:custGeom>
                  <a:avLst/>
                  <a:gdLst>
                    <a:gd name="T0" fmla="*/ 0 w 74"/>
                    <a:gd name="T1" fmla="*/ 0 h 49"/>
                    <a:gd name="T2" fmla="*/ 0 w 74"/>
                    <a:gd name="T3" fmla="*/ 20 h 49"/>
                    <a:gd name="T4" fmla="*/ 37 w 74"/>
                    <a:gd name="T5" fmla="*/ 49 h 49"/>
                    <a:gd name="T6" fmla="*/ 41 w 74"/>
                    <a:gd name="T7" fmla="*/ 49 h 49"/>
                    <a:gd name="T8" fmla="*/ 74 w 74"/>
                    <a:gd name="T9" fmla="*/ 20 h 49"/>
                    <a:gd name="T10" fmla="*/ 74 w 74"/>
                    <a:gd name="T11" fmla="*/ 0 h 49"/>
                    <a:gd name="T12" fmla="*/ 0 w 74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49">
                      <a:moveTo>
                        <a:pt x="0" y="0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6"/>
                        <a:pt x="17" y="49"/>
                        <a:pt x="37" y="49"/>
                      </a:cubicBezTo>
                      <a:cubicBezTo>
                        <a:pt x="41" y="49"/>
                        <a:pt x="41" y="49"/>
                        <a:pt x="41" y="49"/>
                      </a:cubicBezTo>
                      <a:cubicBezTo>
                        <a:pt x="61" y="49"/>
                        <a:pt x="74" y="36"/>
                        <a:pt x="74" y="20"/>
                      </a:cubicBezTo>
                      <a:cubicBezTo>
                        <a:pt x="74" y="0"/>
                        <a:pt x="74" y="0"/>
                        <a:pt x="7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/>
                  <a:endParaRPr lang="zh-CN" altLang="en-US" noProof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Freeform 11"/>
                <p:cNvSpPr/>
                <p:nvPr/>
              </p:nvSpPr>
              <p:spPr bwMode="auto">
                <a:xfrm>
                  <a:off x="1872947" y="2459307"/>
                  <a:ext cx="223838" cy="179388"/>
                </a:xfrm>
                <a:custGeom>
                  <a:avLst/>
                  <a:gdLst>
                    <a:gd name="T0" fmla="*/ 83 w 85"/>
                    <a:gd name="T1" fmla="*/ 9 h 68"/>
                    <a:gd name="T2" fmla="*/ 62 w 85"/>
                    <a:gd name="T3" fmla="*/ 66 h 68"/>
                    <a:gd name="T4" fmla="*/ 62 w 85"/>
                    <a:gd name="T5" fmla="*/ 68 h 68"/>
                    <a:gd name="T6" fmla="*/ 52 w 85"/>
                    <a:gd name="T7" fmla="*/ 68 h 68"/>
                    <a:gd name="T8" fmla="*/ 53 w 85"/>
                    <a:gd name="T9" fmla="*/ 66 h 68"/>
                    <a:gd name="T10" fmla="*/ 67 w 85"/>
                    <a:gd name="T11" fmla="*/ 17 h 68"/>
                    <a:gd name="T12" fmla="*/ 67 w 85"/>
                    <a:gd name="T13" fmla="*/ 17 h 68"/>
                    <a:gd name="T14" fmla="*/ 66 w 85"/>
                    <a:gd name="T15" fmla="*/ 17 h 68"/>
                    <a:gd name="T16" fmla="*/ 55 w 85"/>
                    <a:gd name="T17" fmla="*/ 13 h 68"/>
                    <a:gd name="T18" fmla="*/ 44 w 85"/>
                    <a:gd name="T19" fmla="*/ 17 h 68"/>
                    <a:gd name="T20" fmla="*/ 30 w 85"/>
                    <a:gd name="T21" fmla="*/ 12 h 68"/>
                    <a:gd name="T22" fmla="*/ 17 w 85"/>
                    <a:gd name="T23" fmla="*/ 16 h 68"/>
                    <a:gd name="T24" fmla="*/ 30 w 85"/>
                    <a:gd name="T25" fmla="*/ 66 h 68"/>
                    <a:gd name="T26" fmla="*/ 31 w 85"/>
                    <a:gd name="T27" fmla="*/ 68 h 68"/>
                    <a:gd name="T28" fmla="*/ 21 w 85"/>
                    <a:gd name="T29" fmla="*/ 68 h 68"/>
                    <a:gd name="T30" fmla="*/ 21 w 85"/>
                    <a:gd name="T31" fmla="*/ 66 h 68"/>
                    <a:gd name="T32" fmla="*/ 2 w 85"/>
                    <a:gd name="T33" fmla="*/ 9 h 68"/>
                    <a:gd name="T34" fmla="*/ 2 w 85"/>
                    <a:gd name="T35" fmla="*/ 9 h 68"/>
                    <a:gd name="T36" fmla="*/ 1 w 85"/>
                    <a:gd name="T37" fmla="*/ 8 h 68"/>
                    <a:gd name="T38" fmla="*/ 1 w 85"/>
                    <a:gd name="T39" fmla="*/ 8 h 68"/>
                    <a:gd name="T40" fmla="*/ 1 w 85"/>
                    <a:gd name="T41" fmla="*/ 7 h 68"/>
                    <a:gd name="T42" fmla="*/ 2 w 85"/>
                    <a:gd name="T43" fmla="*/ 1 h 68"/>
                    <a:gd name="T44" fmla="*/ 9 w 85"/>
                    <a:gd name="T45" fmla="*/ 3 h 68"/>
                    <a:gd name="T46" fmla="*/ 9 w 85"/>
                    <a:gd name="T47" fmla="*/ 3 h 68"/>
                    <a:gd name="T48" fmla="*/ 16 w 85"/>
                    <a:gd name="T49" fmla="*/ 7 h 68"/>
                    <a:gd name="T50" fmla="*/ 27 w 85"/>
                    <a:gd name="T51" fmla="*/ 2 h 68"/>
                    <a:gd name="T52" fmla="*/ 31 w 85"/>
                    <a:gd name="T53" fmla="*/ 1 h 68"/>
                    <a:gd name="T54" fmla="*/ 34 w 85"/>
                    <a:gd name="T55" fmla="*/ 3 h 68"/>
                    <a:gd name="T56" fmla="*/ 43 w 85"/>
                    <a:gd name="T57" fmla="*/ 8 h 68"/>
                    <a:gd name="T58" fmla="*/ 52 w 85"/>
                    <a:gd name="T59" fmla="*/ 3 h 68"/>
                    <a:gd name="T60" fmla="*/ 55 w 85"/>
                    <a:gd name="T61" fmla="*/ 1 h 68"/>
                    <a:gd name="T62" fmla="*/ 59 w 85"/>
                    <a:gd name="T63" fmla="*/ 3 h 68"/>
                    <a:gd name="T64" fmla="*/ 66 w 85"/>
                    <a:gd name="T65" fmla="*/ 8 h 68"/>
                    <a:gd name="T66" fmla="*/ 66 w 85"/>
                    <a:gd name="T67" fmla="*/ 8 h 68"/>
                    <a:gd name="T68" fmla="*/ 76 w 85"/>
                    <a:gd name="T69" fmla="*/ 3 h 68"/>
                    <a:gd name="T70" fmla="*/ 82 w 85"/>
                    <a:gd name="T71" fmla="*/ 2 h 68"/>
                    <a:gd name="T72" fmla="*/ 83 w 85"/>
                    <a:gd name="T73" fmla="*/ 9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5" h="68">
                      <a:moveTo>
                        <a:pt x="83" y="9"/>
                      </a:moveTo>
                      <a:cubicBezTo>
                        <a:pt x="71" y="25"/>
                        <a:pt x="64" y="44"/>
                        <a:pt x="62" y="66"/>
                      </a:cubicBezTo>
                      <a:cubicBezTo>
                        <a:pt x="62" y="68"/>
                        <a:pt x="62" y="68"/>
                        <a:pt x="62" y="68"/>
                      </a:cubicBezTo>
                      <a:cubicBezTo>
                        <a:pt x="52" y="68"/>
                        <a:pt x="52" y="68"/>
                        <a:pt x="52" y="68"/>
                      </a:cubicBezTo>
                      <a:cubicBezTo>
                        <a:pt x="53" y="66"/>
                        <a:pt x="53" y="66"/>
                        <a:pt x="53" y="66"/>
                      </a:cubicBezTo>
                      <a:cubicBezTo>
                        <a:pt x="55" y="48"/>
                        <a:pt x="59" y="32"/>
                        <a:pt x="67" y="17"/>
                      </a:cubicBezTo>
                      <a:cubicBezTo>
                        <a:pt x="67" y="17"/>
                        <a:pt x="67" y="17"/>
                        <a:pt x="67" y="17"/>
                      </a:cubicBezTo>
                      <a:cubicBezTo>
                        <a:pt x="66" y="17"/>
                        <a:pt x="66" y="17"/>
                        <a:pt x="66" y="17"/>
                      </a:cubicBezTo>
                      <a:cubicBezTo>
                        <a:pt x="63" y="17"/>
                        <a:pt x="59" y="16"/>
                        <a:pt x="55" y="13"/>
                      </a:cubicBezTo>
                      <a:cubicBezTo>
                        <a:pt x="52" y="16"/>
                        <a:pt x="48" y="17"/>
                        <a:pt x="44" y="17"/>
                      </a:cubicBezTo>
                      <a:cubicBezTo>
                        <a:pt x="39" y="17"/>
                        <a:pt x="34" y="16"/>
                        <a:pt x="30" y="12"/>
                      </a:cubicBezTo>
                      <a:cubicBezTo>
                        <a:pt x="26" y="15"/>
                        <a:pt x="21" y="17"/>
                        <a:pt x="17" y="16"/>
                      </a:cubicBezTo>
                      <a:cubicBezTo>
                        <a:pt x="28" y="38"/>
                        <a:pt x="30" y="59"/>
                        <a:pt x="30" y="66"/>
                      </a:cubicBezTo>
                      <a:cubicBezTo>
                        <a:pt x="31" y="68"/>
                        <a:pt x="31" y="68"/>
                        <a:pt x="31" y="68"/>
                      </a:cubicBezTo>
                      <a:cubicBezTo>
                        <a:pt x="21" y="68"/>
                        <a:pt x="21" y="68"/>
                        <a:pt x="21" y="68"/>
                      </a:cubicBez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21" y="58"/>
                        <a:pt x="17" y="31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0" y="3"/>
                        <a:pt x="2" y="1"/>
                      </a:cubicBezTo>
                      <a:cubicBezTo>
                        <a:pt x="5" y="0"/>
                        <a:pt x="7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1" y="5"/>
                        <a:pt x="14" y="7"/>
                        <a:pt x="16" y="7"/>
                      </a:cubicBezTo>
                      <a:cubicBezTo>
                        <a:pt x="20" y="7"/>
                        <a:pt x="23" y="6"/>
                        <a:pt x="27" y="2"/>
                      </a:cubicBezTo>
                      <a:cubicBezTo>
                        <a:pt x="28" y="1"/>
                        <a:pt x="29" y="1"/>
                        <a:pt x="31" y="1"/>
                      </a:cubicBezTo>
                      <a:cubicBezTo>
                        <a:pt x="32" y="1"/>
                        <a:pt x="33" y="2"/>
                        <a:pt x="34" y="3"/>
                      </a:cubicBezTo>
                      <a:cubicBezTo>
                        <a:pt x="37" y="6"/>
                        <a:pt x="40" y="8"/>
                        <a:pt x="43" y="8"/>
                      </a:cubicBezTo>
                      <a:cubicBezTo>
                        <a:pt x="47" y="8"/>
                        <a:pt x="50" y="5"/>
                        <a:pt x="52" y="3"/>
                      </a:cubicBezTo>
                      <a:cubicBezTo>
                        <a:pt x="53" y="2"/>
                        <a:pt x="54" y="1"/>
                        <a:pt x="55" y="1"/>
                      </a:cubicBezTo>
                      <a:cubicBezTo>
                        <a:pt x="57" y="1"/>
                        <a:pt x="58" y="2"/>
                        <a:pt x="59" y="3"/>
                      </a:cubicBezTo>
                      <a:cubicBezTo>
                        <a:pt x="61" y="6"/>
                        <a:pt x="63" y="8"/>
                        <a:pt x="66" y="8"/>
                      </a:cubicBezTo>
                      <a:cubicBezTo>
                        <a:pt x="66" y="8"/>
                        <a:pt x="66" y="8"/>
                        <a:pt x="66" y="8"/>
                      </a:cubicBezTo>
                      <a:cubicBezTo>
                        <a:pt x="70" y="8"/>
                        <a:pt x="73" y="6"/>
                        <a:pt x="76" y="3"/>
                      </a:cubicBezTo>
                      <a:cubicBezTo>
                        <a:pt x="78" y="1"/>
                        <a:pt x="81" y="1"/>
                        <a:pt x="82" y="2"/>
                      </a:cubicBezTo>
                      <a:cubicBezTo>
                        <a:pt x="84" y="4"/>
                        <a:pt x="85" y="7"/>
                        <a:pt x="8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/>
                  <a:endParaRPr lang="zh-CN" altLang="en-US" noProof="1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8823634" y="3131641"/>
                <a:ext cx="219075" cy="376237"/>
              </a:xfrm>
              <a:custGeom>
                <a:avLst/>
                <a:gdLst>
                  <a:gd name="T0" fmla="*/ 73 w 130"/>
                  <a:gd name="T1" fmla="*/ 98 h 222"/>
                  <a:gd name="T2" fmla="*/ 118 w 130"/>
                  <a:gd name="T3" fmla="*/ 116 h 222"/>
                  <a:gd name="T4" fmla="*/ 130 w 130"/>
                  <a:gd name="T5" fmla="*/ 149 h 222"/>
                  <a:gd name="T6" fmla="*/ 115 w 130"/>
                  <a:gd name="T7" fmla="*/ 186 h 222"/>
                  <a:gd name="T8" fmla="*/ 73 w 130"/>
                  <a:gd name="T9" fmla="*/ 203 h 222"/>
                  <a:gd name="T10" fmla="*/ 73 w 130"/>
                  <a:gd name="T11" fmla="*/ 222 h 222"/>
                  <a:gd name="T12" fmla="*/ 58 w 130"/>
                  <a:gd name="T13" fmla="*/ 222 h 222"/>
                  <a:gd name="T14" fmla="*/ 58 w 130"/>
                  <a:gd name="T15" fmla="*/ 203 h 222"/>
                  <a:gd name="T16" fmla="*/ 0 w 130"/>
                  <a:gd name="T17" fmla="*/ 150 h 222"/>
                  <a:gd name="T18" fmla="*/ 26 w 130"/>
                  <a:gd name="T19" fmla="*/ 150 h 222"/>
                  <a:gd name="T20" fmla="*/ 58 w 130"/>
                  <a:gd name="T21" fmla="*/ 185 h 222"/>
                  <a:gd name="T22" fmla="*/ 58 w 130"/>
                  <a:gd name="T23" fmla="*/ 117 h 222"/>
                  <a:gd name="T24" fmla="*/ 4 w 130"/>
                  <a:gd name="T25" fmla="*/ 69 h 222"/>
                  <a:gd name="T26" fmla="*/ 19 w 130"/>
                  <a:gd name="T27" fmla="*/ 34 h 222"/>
                  <a:gd name="T28" fmla="*/ 58 w 130"/>
                  <a:gd name="T29" fmla="*/ 19 h 222"/>
                  <a:gd name="T30" fmla="*/ 58 w 130"/>
                  <a:gd name="T31" fmla="*/ 0 h 222"/>
                  <a:gd name="T32" fmla="*/ 73 w 130"/>
                  <a:gd name="T33" fmla="*/ 0 h 222"/>
                  <a:gd name="T34" fmla="*/ 73 w 130"/>
                  <a:gd name="T35" fmla="*/ 19 h 222"/>
                  <a:gd name="T36" fmla="*/ 125 w 130"/>
                  <a:gd name="T37" fmla="*/ 63 h 222"/>
                  <a:gd name="T38" fmla="*/ 99 w 130"/>
                  <a:gd name="T39" fmla="*/ 63 h 222"/>
                  <a:gd name="T40" fmla="*/ 73 w 130"/>
                  <a:gd name="T41" fmla="*/ 37 h 222"/>
                  <a:gd name="T42" fmla="*/ 73 w 130"/>
                  <a:gd name="T43" fmla="*/ 98 h 222"/>
                  <a:gd name="T44" fmla="*/ 58 w 130"/>
                  <a:gd name="T45" fmla="*/ 96 h 222"/>
                  <a:gd name="T46" fmla="*/ 58 w 130"/>
                  <a:gd name="T47" fmla="*/ 37 h 222"/>
                  <a:gd name="T48" fmla="*/ 30 w 130"/>
                  <a:gd name="T49" fmla="*/ 67 h 222"/>
                  <a:gd name="T50" fmla="*/ 38 w 130"/>
                  <a:gd name="T51" fmla="*/ 86 h 222"/>
                  <a:gd name="T52" fmla="*/ 58 w 130"/>
                  <a:gd name="T53" fmla="*/ 96 h 222"/>
                  <a:gd name="T54" fmla="*/ 73 w 130"/>
                  <a:gd name="T55" fmla="*/ 185 h 222"/>
                  <a:gd name="T56" fmla="*/ 104 w 130"/>
                  <a:gd name="T57" fmla="*/ 150 h 222"/>
                  <a:gd name="T58" fmla="*/ 97 w 130"/>
                  <a:gd name="T59" fmla="*/ 131 h 222"/>
                  <a:gd name="T60" fmla="*/ 73 w 130"/>
                  <a:gd name="T61" fmla="*/ 120 h 222"/>
                  <a:gd name="T62" fmla="*/ 73 w 130"/>
                  <a:gd name="T63" fmla="*/ 18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0" h="222">
                    <a:moveTo>
                      <a:pt x="73" y="98"/>
                    </a:moveTo>
                    <a:cubicBezTo>
                      <a:pt x="95" y="103"/>
                      <a:pt x="110" y="109"/>
                      <a:pt x="118" y="116"/>
                    </a:cubicBezTo>
                    <a:cubicBezTo>
                      <a:pt x="126" y="124"/>
                      <a:pt x="130" y="135"/>
                      <a:pt x="130" y="149"/>
                    </a:cubicBezTo>
                    <a:cubicBezTo>
                      <a:pt x="130" y="163"/>
                      <a:pt x="125" y="175"/>
                      <a:pt x="115" y="186"/>
                    </a:cubicBezTo>
                    <a:cubicBezTo>
                      <a:pt x="105" y="196"/>
                      <a:pt x="91" y="202"/>
                      <a:pt x="73" y="203"/>
                    </a:cubicBezTo>
                    <a:cubicBezTo>
                      <a:pt x="73" y="222"/>
                      <a:pt x="73" y="222"/>
                      <a:pt x="73" y="222"/>
                    </a:cubicBezTo>
                    <a:cubicBezTo>
                      <a:pt x="58" y="222"/>
                      <a:pt x="58" y="222"/>
                      <a:pt x="58" y="222"/>
                    </a:cubicBezTo>
                    <a:cubicBezTo>
                      <a:pt x="58" y="203"/>
                      <a:pt x="58" y="203"/>
                      <a:pt x="58" y="203"/>
                    </a:cubicBezTo>
                    <a:cubicBezTo>
                      <a:pt x="22" y="200"/>
                      <a:pt x="2" y="182"/>
                      <a:pt x="0" y="150"/>
                    </a:cubicBezTo>
                    <a:cubicBezTo>
                      <a:pt x="26" y="150"/>
                      <a:pt x="26" y="150"/>
                      <a:pt x="26" y="150"/>
                    </a:cubicBezTo>
                    <a:cubicBezTo>
                      <a:pt x="28" y="170"/>
                      <a:pt x="39" y="182"/>
                      <a:pt x="58" y="185"/>
                    </a:cubicBezTo>
                    <a:cubicBezTo>
                      <a:pt x="58" y="117"/>
                      <a:pt x="58" y="117"/>
                      <a:pt x="58" y="117"/>
                    </a:cubicBezTo>
                    <a:cubicBezTo>
                      <a:pt x="22" y="110"/>
                      <a:pt x="4" y="94"/>
                      <a:pt x="4" y="69"/>
                    </a:cubicBezTo>
                    <a:cubicBezTo>
                      <a:pt x="4" y="54"/>
                      <a:pt x="9" y="43"/>
                      <a:pt x="19" y="34"/>
                    </a:cubicBezTo>
                    <a:cubicBezTo>
                      <a:pt x="28" y="25"/>
                      <a:pt x="42" y="20"/>
                      <a:pt x="58" y="19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105" y="21"/>
                      <a:pt x="122" y="35"/>
                      <a:pt x="125" y="63"/>
                    </a:cubicBezTo>
                    <a:cubicBezTo>
                      <a:pt x="99" y="63"/>
                      <a:pt x="99" y="63"/>
                      <a:pt x="99" y="63"/>
                    </a:cubicBezTo>
                    <a:cubicBezTo>
                      <a:pt x="98" y="48"/>
                      <a:pt x="89" y="39"/>
                      <a:pt x="73" y="37"/>
                    </a:cubicBezTo>
                    <a:lnTo>
                      <a:pt x="73" y="98"/>
                    </a:lnTo>
                    <a:close/>
                    <a:moveTo>
                      <a:pt x="58" y="96"/>
                    </a:moveTo>
                    <a:cubicBezTo>
                      <a:pt x="58" y="37"/>
                      <a:pt x="58" y="37"/>
                      <a:pt x="58" y="37"/>
                    </a:cubicBezTo>
                    <a:cubicBezTo>
                      <a:pt x="39" y="40"/>
                      <a:pt x="30" y="50"/>
                      <a:pt x="30" y="67"/>
                    </a:cubicBezTo>
                    <a:cubicBezTo>
                      <a:pt x="30" y="76"/>
                      <a:pt x="33" y="82"/>
                      <a:pt x="38" y="86"/>
                    </a:cubicBezTo>
                    <a:cubicBezTo>
                      <a:pt x="43" y="91"/>
                      <a:pt x="50" y="94"/>
                      <a:pt x="58" y="96"/>
                    </a:cubicBezTo>
                    <a:close/>
                    <a:moveTo>
                      <a:pt x="73" y="185"/>
                    </a:moveTo>
                    <a:cubicBezTo>
                      <a:pt x="93" y="182"/>
                      <a:pt x="104" y="171"/>
                      <a:pt x="104" y="150"/>
                    </a:cubicBezTo>
                    <a:cubicBezTo>
                      <a:pt x="104" y="142"/>
                      <a:pt x="102" y="135"/>
                      <a:pt x="97" y="131"/>
                    </a:cubicBezTo>
                    <a:cubicBezTo>
                      <a:pt x="93" y="126"/>
                      <a:pt x="85" y="122"/>
                      <a:pt x="73" y="120"/>
                    </a:cubicBezTo>
                    <a:lnTo>
                      <a:pt x="73" y="18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Freeform 19"/>
              <p:cNvSpPr>
                <a:spLocks noEditPoints="1"/>
              </p:cNvSpPr>
              <p:nvPr/>
            </p:nvSpPr>
            <p:spPr bwMode="auto">
              <a:xfrm>
                <a:off x="8766484" y="4076203"/>
                <a:ext cx="309563" cy="311150"/>
              </a:xfrm>
              <a:custGeom>
                <a:avLst/>
                <a:gdLst>
                  <a:gd name="T0" fmla="*/ 281 w 311"/>
                  <a:gd name="T1" fmla="*/ 130 h 312"/>
                  <a:gd name="T2" fmla="*/ 311 w 311"/>
                  <a:gd name="T3" fmla="*/ 116 h 312"/>
                  <a:gd name="T4" fmla="*/ 294 w 311"/>
                  <a:gd name="T5" fmla="*/ 75 h 312"/>
                  <a:gd name="T6" fmla="*/ 263 w 311"/>
                  <a:gd name="T7" fmla="*/ 86 h 312"/>
                  <a:gd name="T8" fmla="*/ 226 w 311"/>
                  <a:gd name="T9" fmla="*/ 48 h 312"/>
                  <a:gd name="T10" fmla="*/ 237 w 311"/>
                  <a:gd name="T11" fmla="*/ 17 h 312"/>
                  <a:gd name="T12" fmla="*/ 197 w 311"/>
                  <a:gd name="T13" fmla="*/ 0 h 312"/>
                  <a:gd name="T14" fmla="*/ 183 w 311"/>
                  <a:gd name="T15" fmla="*/ 30 h 312"/>
                  <a:gd name="T16" fmla="*/ 129 w 311"/>
                  <a:gd name="T17" fmla="*/ 30 h 312"/>
                  <a:gd name="T18" fmla="*/ 115 w 311"/>
                  <a:gd name="T19" fmla="*/ 0 h 312"/>
                  <a:gd name="T20" fmla="*/ 75 w 311"/>
                  <a:gd name="T21" fmla="*/ 17 h 312"/>
                  <a:gd name="T22" fmla="*/ 86 w 311"/>
                  <a:gd name="T23" fmla="*/ 48 h 312"/>
                  <a:gd name="T24" fmla="*/ 48 w 311"/>
                  <a:gd name="T25" fmla="*/ 85 h 312"/>
                  <a:gd name="T26" fmla="*/ 17 w 311"/>
                  <a:gd name="T27" fmla="*/ 74 h 312"/>
                  <a:gd name="T28" fmla="*/ 0 w 311"/>
                  <a:gd name="T29" fmla="*/ 114 h 312"/>
                  <a:gd name="T30" fmla="*/ 30 w 311"/>
                  <a:gd name="T31" fmla="*/ 129 h 312"/>
                  <a:gd name="T32" fmla="*/ 30 w 311"/>
                  <a:gd name="T33" fmla="*/ 182 h 312"/>
                  <a:gd name="T34" fmla="*/ 0 w 311"/>
                  <a:gd name="T35" fmla="*/ 196 h 312"/>
                  <a:gd name="T36" fmla="*/ 16 w 311"/>
                  <a:gd name="T37" fmla="*/ 236 h 312"/>
                  <a:gd name="T38" fmla="*/ 47 w 311"/>
                  <a:gd name="T39" fmla="*/ 225 h 312"/>
                  <a:gd name="T40" fmla="*/ 85 w 311"/>
                  <a:gd name="T41" fmla="*/ 263 h 312"/>
                  <a:gd name="T42" fmla="*/ 73 w 311"/>
                  <a:gd name="T43" fmla="*/ 294 h 312"/>
                  <a:gd name="T44" fmla="*/ 114 w 311"/>
                  <a:gd name="T45" fmla="*/ 311 h 312"/>
                  <a:gd name="T46" fmla="*/ 128 w 311"/>
                  <a:gd name="T47" fmla="*/ 281 h 312"/>
                  <a:gd name="T48" fmla="*/ 181 w 311"/>
                  <a:gd name="T49" fmla="*/ 282 h 312"/>
                  <a:gd name="T50" fmla="*/ 195 w 311"/>
                  <a:gd name="T51" fmla="*/ 312 h 312"/>
                  <a:gd name="T52" fmla="*/ 236 w 311"/>
                  <a:gd name="T53" fmla="*/ 295 h 312"/>
                  <a:gd name="T54" fmla="*/ 225 w 311"/>
                  <a:gd name="T55" fmla="*/ 264 h 312"/>
                  <a:gd name="T56" fmla="*/ 263 w 311"/>
                  <a:gd name="T57" fmla="*/ 226 h 312"/>
                  <a:gd name="T58" fmla="*/ 294 w 311"/>
                  <a:gd name="T59" fmla="*/ 238 h 312"/>
                  <a:gd name="T60" fmla="*/ 311 w 311"/>
                  <a:gd name="T61" fmla="*/ 197 h 312"/>
                  <a:gd name="T62" fmla="*/ 281 w 311"/>
                  <a:gd name="T63" fmla="*/ 183 h 312"/>
                  <a:gd name="T64" fmla="*/ 281 w 311"/>
                  <a:gd name="T65" fmla="*/ 130 h 312"/>
                  <a:gd name="T66" fmla="*/ 155 w 311"/>
                  <a:gd name="T67" fmla="*/ 254 h 312"/>
                  <a:gd name="T68" fmla="*/ 57 w 311"/>
                  <a:gd name="T69" fmla="*/ 156 h 312"/>
                  <a:gd name="T70" fmla="*/ 155 w 311"/>
                  <a:gd name="T71" fmla="*/ 57 h 312"/>
                  <a:gd name="T72" fmla="*/ 254 w 311"/>
                  <a:gd name="T73" fmla="*/ 156 h 312"/>
                  <a:gd name="T74" fmla="*/ 155 w 311"/>
                  <a:gd name="T75" fmla="*/ 25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11" h="312">
                    <a:moveTo>
                      <a:pt x="281" y="130"/>
                    </a:moveTo>
                    <a:cubicBezTo>
                      <a:pt x="311" y="116"/>
                      <a:pt x="311" y="116"/>
                      <a:pt x="311" y="116"/>
                    </a:cubicBezTo>
                    <a:cubicBezTo>
                      <a:pt x="294" y="75"/>
                      <a:pt x="294" y="75"/>
                      <a:pt x="294" y="75"/>
                    </a:cubicBezTo>
                    <a:cubicBezTo>
                      <a:pt x="263" y="86"/>
                      <a:pt x="263" y="86"/>
                      <a:pt x="263" y="86"/>
                    </a:cubicBezTo>
                    <a:cubicBezTo>
                      <a:pt x="253" y="71"/>
                      <a:pt x="240" y="58"/>
                      <a:pt x="226" y="48"/>
                    </a:cubicBezTo>
                    <a:cubicBezTo>
                      <a:pt x="237" y="17"/>
                      <a:pt x="237" y="17"/>
                      <a:pt x="237" y="17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83" y="30"/>
                      <a:pt x="183" y="30"/>
                      <a:pt x="183" y="30"/>
                    </a:cubicBezTo>
                    <a:cubicBezTo>
                      <a:pt x="165" y="27"/>
                      <a:pt x="147" y="26"/>
                      <a:pt x="129" y="3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70" y="58"/>
                      <a:pt x="58" y="71"/>
                      <a:pt x="48" y="85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26" y="146"/>
                      <a:pt x="26" y="164"/>
                      <a:pt x="30" y="182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6" y="236"/>
                      <a:pt x="16" y="236"/>
                      <a:pt x="16" y="236"/>
                    </a:cubicBezTo>
                    <a:cubicBezTo>
                      <a:pt x="47" y="225"/>
                      <a:pt x="47" y="225"/>
                      <a:pt x="47" y="225"/>
                    </a:cubicBezTo>
                    <a:cubicBezTo>
                      <a:pt x="57" y="241"/>
                      <a:pt x="70" y="253"/>
                      <a:pt x="85" y="263"/>
                    </a:cubicBezTo>
                    <a:cubicBezTo>
                      <a:pt x="73" y="294"/>
                      <a:pt x="73" y="294"/>
                      <a:pt x="73" y="294"/>
                    </a:cubicBezTo>
                    <a:cubicBezTo>
                      <a:pt x="114" y="311"/>
                      <a:pt x="114" y="311"/>
                      <a:pt x="114" y="311"/>
                    </a:cubicBezTo>
                    <a:cubicBezTo>
                      <a:pt x="128" y="281"/>
                      <a:pt x="128" y="281"/>
                      <a:pt x="128" y="281"/>
                    </a:cubicBezTo>
                    <a:cubicBezTo>
                      <a:pt x="145" y="285"/>
                      <a:pt x="163" y="285"/>
                      <a:pt x="181" y="282"/>
                    </a:cubicBezTo>
                    <a:cubicBezTo>
                      <a:pt x="195" y="312"/>
                      <a:pt x="195" y="312"/>
                      <a:pt x="195" y="312"/>
                    </a:cubicBezTo>
                    <a:cubicBezTo>
                      <a:pt x="236" y="295"/>
                      <a:pt x="236" y="295"/>
                      <a:pt x="236" y="295"/>
                    </a:cubicBezTo>
                    <a:cubicBezTo>
                      <a:pt x="225" y="264"/>
                      <a:pt x="225" y="264"/>
                      <a:pt x="225" y="264"/>
                    </a:cubicBezTo>
                    <a:cubicBezTo>
                      <a:pt x="240" y="254"/>
                      <a:pt x="253" y="241"/>
                      <a:pt x="263" y="226"/>
                    </a:cubicBezTo>
                    <a:cubicBezTo>
                      <a:pt x="294" y="238"/>
                      <a:pt x="294" y="238"/>
                      <a:pt x="294" y="238"/>
                    </a:cubicBezTo>
                    <a:cubicBezTo>
                      <a:pt x="311" y="197"/>
                      <a:pt x="311" y="197"/>
                      <a:pt x="311" y="197"/>
                    </a:cubicBezTo>
                    <a:cubicBezTo>
                      <a:pt x="281" y="183"/>
                      <a:pt x="281" y="183"/>
                      <a:pt x="281" y="183"/>
                    </a:cubicBezTo>
                    <a:cubicBezTo>
                      <a:pt x="285" y="166"/>
                      <a:pt x="285" y="148"/>
                      <a:pt x="281" y="130"/>
                    </a:cubicBezTo>
                    <a:close/>
                    <a:moveTo>
                      <a:pt x="155" y="254"/>
                    </a:moveTo>
                    <a:cubicBezTo>
                      <a:pt x="101" y="254"/>
                      <a:pt x="57" y="210"/>
                      <a:pt x="57" y="156"/>
                    </a:cubicBezTo>
                    <a:cubicBezTo>
                      <a:pt x="57" y="101"/>
                      <a:pt x="101" y="57"/>
                      <a:pt x="155" y="57"/>
                    </a:cubicBezTo>
                    <a:cubicBezTo>
                      <a:pt x="210" y="57"/>
                      <a:pt x="254" y="101"/>
                      <a:pt x="254" y="156"/>
                    </a:cubicBezTo>
                    <a:cubicBezTo>
                      <a:pt x="254" y="210"/>
                      <a:pt x="210" y="254"/>
                      <a:pt x="155" y="25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8618835" y="5138484"/>
                <a:ext cx="628205" cy="604138"/>
                <a:chOff x="2607983" y="4241292"/>
                <a:chExt cx="490600" cy="471805"/>
              </a:xfrm>
              <a:solidFill>
                <a:srgbClr val="FEFEFE"/>
              </a:solidFill>
            </p:grpSpPr>
            <p:sp>
              <p:nvSpPr>
                <p:cNvPr id="25" name="Oval 131"/>
                <p:cNvSpPr>
                  <a:spLocks noChangeArrowheads="1"/>
                </p:cNvSpPr>
                <p:nvPr/>
              </p:nvSpPr>
              <p:spPr bwMode="auto">
                <a:xfrm>
                  <a:off x="2742898" y="4241292"/>
                  <a:ext cx="220770" cy="22359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134"/>
                <p:cNvSpPr/>
                <p:nvPr/>
              </p:nvSpPr>
              <p:spPr bwMode="auto">
                <a:xfrm>
                  <a:off x="2607983" y="4499759"/>
                  <a:ext cx="490600" cy="213338"/>
                </a:xfrm>
                <a:custGeom>
                  <a:avLst/>
                  <a:gdLst>
                    <a:gd name="T0" fmla="*/ 35 w 200"/>
                    <a:gd name="T1" fmla="*/ 87 h 87"/>
                    <a:gd name="T2" fmla="*/ 35 w 200"/>
                    <a:gd name="T3" fmla="*/ 72 h 87"/>
                    <a:gd name="T4" fmla="*/ 46 w 200"/>
                    <a:gd name="T5" fmla="*/ 72 h 87"/>
                    <a:gd name="T6" fmla="*/ 46 w 200"/>
                    <a:gd name="T7" fmla="*/ 87 h 87"/>
                    <a:gd name="T8" fmla="*/ 155 w 200"/>
                    <a:gd name="T9" fmla="*/ 87 h 87"/>
                    <a:gd name="T10" fmla="*/ 155 w 200"/>
                    <a:gd name="T11" fmla="*/ 72 h 87"/>
                    <a:gd name="T12" fmla="*/ 166 w 200"/>
                    <a:gd name="T13" fmla="*/ 72 h 87"/>
                    <a:gd name="T14" fmla="*/ 166 w 200"/>
                    <a:gd name="T15" fmla="*/ 87 h 87"/>
                    <a:gd name="T16" fmla="*/ 199 w 200"/>
                    <a:gd name="T17" fmla="*/ 87 h 87"/>
                    <a:gd name="T18" fmla="*/ 200 w 200"/>
                    <a:gd name="T19" fmla="*/ 43 h 87"/>
                    <a:gd name="T20" fmla="*/ 156 w 200"/>
                    <a:gd name="T21" fmla="*/ 0 h 87"/>
                    <a:gd name="T22" fmla="*/ 156 w 200"/>
                    <a:gd name="T23" fmla="*/ 0 h 87"/>
                    <a:gd name="T24" fmla="*/ 156 w 200"/>
                    <a:gd name="T25" fmla="*/ 0 h 87"/>
                    <a:gd name="T26" fmla="*/ 140 w 200"/>
                    <a:gd name="T27" fmla="*/ 0 h 87"/>
                    <a:gd name="T28" fmla="*/ 100 w 200"/>
                    <a:gd name="T29" fmla="*/ 80 h 87"/>
                    <a:gd name="T30" fmla="*/ 60 w 200"/>
                    <a:gd name="T31" fmla="*/ 0 h 87"/>
                    <a:gd name="T32" fmla="*/ 45 w 200"/>
                    <a:gd name="T33" fmla="*/ 0 h 87"/>
                    <a:gd name="T34" fmla="*/ 45 w 200"/>
                    <a:gd name="T35" fmla="*/ 0 h 87"/>
                    <a:gd name="T36" fmla="*/ 44 w 200"/>
                    <a:gd name="T37" fmla="*/ 0 h 87"/>
                    <a:gd name="T38" fmla="*/ 1 w 200"/>
                    <a:gd name="T39" fmla="*/ 43 h 87"/>
                    <a:gd name="T40" fmla="*/ 0 w 200"/>
                    <a:gd name="T41" fmla="*/ 87 h 87"/>
                    <a:gd name="T42" fmla="*/ 35 w 200"/>
                    <a:gd name="T43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0" h="87">
                      <a:moveTo>
                        <a:pt x="35" y="87"/>
                      </a:moveTo>
                      <a:cubicBezTo>
                        <a:pt x="35" y="72"/>
                        <a:pt x="35" y="72"/>
                        <a:pt x="35" y="72"/>
                      </a:cubicBezTo>
                      <a:cubicBezTo>
                        <a:pt x="46" y="72"/>
                        <a:pt x="46" y="72"/>
                        <a:pt x="46" y="72"/>
                      </a:cubicBezTo>
                      <a:cubicBezTo>
                        <a:pt x="46" y="87"/>
                        <a:pt x="46" y="87"/>
                        <a:pt x="46" y="87"/>
                      </a:cubicBezTo>
                      <a:cubicBezTo>
                        <a:pt x="155" y="87"/>
                        <a:pt x="155" y="87"/>
                        <a:pt x="155" y="87"/>
                      </a:cubicBezTo>
                      <a:cubicBezTo>
                        <a:pt x="155" y="72"/>
                        <a:pt x="155" y="72"/>
                        <a:pt x="155" y="72"/>
                      </a:cubicBezTo>
                      <a:cubicBezTo>
                        <a:pt x="166" y="72"/>
                        <a:pt x="166" y="72"/>
                        <a:pt x="166" y="72"/>
                      </a:cubicBezTo>
                      <a:cubicBezTo>
                        <a:pt x="166" y="87"/>
                        <a:pt x="166" y="87"/>
                        <a:pt x="166" y="87"/>
                      </a:cubicBezTo>
                      <a:cubicBezTo>
                        <a:pt x="199" y="87"/>
                        <a:pt x="199" y="87"/>
                        <a:pt x="199" y="87"/>
                      </a:cubicBezTo>
                      <a:cubicBezTo>
                        <a:pt x="199" y="47"/>
                        <a:pt x="200" y="43"/>
                        <a:pt x="200" y="43"/>
                      </a:cubicBezTo>
                      <a:cubicBezTo>
                        <a:pt x="200" y="19"/>
                        <a:pt x="180" y="0"/>
                        <a:pt x="156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00" y="80"/>
                        <a:pt x="100" y="80"/>
                        <a:pt x="100" y="8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4" y="0"/>
                        <a:pt x="44" y="0"/>
                      </a:cubicBezTo>
                      <a:cubicBezTo>
                        <a:pt x="20" y="0"/>
                        <a:pt x="1" y="19"/>
                        <a:pt x="1" y="43"/>
                      </a:cubicBezTo>
                      <a:cubicBezTo>
                        <a:pt x="1" y="43"/>
                        <a:pt x="0" y="47"/>
                        <a:pt x="0" y="87"/>
                      </a:cubicBezTo>
                      <a:lnTo>
                        <a:pt x="35" y="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noProof="1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31" name="Subtitle 2"/>
          <p:cNvSpPr txBox="1"/>
          <p:nvPr/>
        </p:nvSpPr>
        <p:spPr>
          <a:xfrm>
            <a:off x="1077223" y="2684073"/>
            <a:ext cx="8877506" cy="2062081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dirty="0">
                <a:solidFill>
                  <a:schemeClr val="bg1"/>
                </a:solidFill>
              </a:rPr>
              <a:t>非规范图示在实际指挥中，一方面要保持图示的轮廓，一方面有根据音乐需要打出突破规范图示的指挥动作。非规范图示运用得当，可以使指挥手势语言丰富、多样化。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14300"/>
            <a:ext cx="12190413" cy="1793810"/>
            <a:chOff x="0" y="-114300"/>
            <a:chExt cx="12190413" cy="179381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3863"/>
              <a:ext cx="647700" cy="11049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2614" y="-114300"/>
              <a:ext cx="637799" cy="1793810"/>
            </a:xfrm>
            <a:prstGeom prst="rect">
              <a:avLst/>
            </a:prstGeom>
          </p:spPr>
        </p:pic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647700" y="303703"/>
              <a:ext cx="41026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1.9</a:t>
              </a:r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总谱读法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0" y="1091037"/>
              <a:ext cx="1219041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10357311" y="2420616"/>
            <a:ext cx="2068149" cy="2624198"/>
            <a:chOff x="6640822" y="2055316"/>
            <a:chExt cx="4560887" cy="3954462"/>
          </a:xfrm>
        </p:grpSpPr>
        <p:sp>
          <p:nvSpPr>
            <p:cNvPr id="11" name="Freeform 6"/>
            <p:cNvSpPr>
              <a:spLocks noChangeArrowheads="1"/>
            </p:cNvSpPr>
            <p:nvPr/>
          </p:nvSpPr>
          <p:spPr bwMode="auto">
            <a:xfrm>
              <a:off x="7285347" y="4592141"/>
              <a:ext cx="3108325" cy="279400"/>
            </a:xfrm>
            <a:custGeom>
              <a:avLst/>
              <a:gdLst>
                <a:gd name="T0" fmla="*/ 3061 w 3061"/>
                <a:gd name="T1" fmla="*/ 0 h 274"/>
                <a:gd name="T2" fmla="*/ 1623 w 3061"/>
                <a:gd name="T3" fmla="*/ 0 h 274"/>
                <a:gd name="T4" fmla="*/ 471 w 3061"/>
                <a:gd name="T5" fmla="*/ 0 h 274"/>
                <a:gd name="T6" fmla="*/ 0 w 3061"/>
                <a:gd name="T7" fmla="*/ 274 h 274"/>
                <a:gd name="T8" fmla="*/ 2592 w 3061"/>
                <a:gd name="T9" fmla="*/ 274 h 274"/>
                <a:gd name="T10" fmla="*/ 3061 w 3061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61" h="274">
                  <a:moveTo>
                    <a:pt x="3061" y="0"/>
                  </a:moveTo>
                  <a:cubicBezTo>
                    <a:pt x="1623" y="0"/>
                    <a:pt x="1623" y="0"/>
                    <a:pt x="1623" y="0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592" y="274"/>
                    <a:pt x="2592" y="274"/>
                    <a:pt x="2592" y="274"/>
                  </a:cubicBezTo>
                  <a:cubicBezTo>
                    <a:pt x="2592" y="274"/>
                    <a:pt x="3043" y="9"/>
                    <a:pt x="3061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14"/>
            <p:cNvSpPr>
              <a:spLocks noChangeArrowheads="1"/>
            </p:cNvSpPr>
            <p:nvPr/>
          </p:nvSpPr>
          <p:spPr bwMode="auto">
            <a:xfrm>
              <a:off x="7885422" y="3688853"/>
              <a:ext cx="1985962" cy="177800"/>
            </a:xfrm>
            <a:custGeom>
              <a:avLst/>
              <a:gdLst>
                <a:gd name="T0" fmla="*/ 1955 w 1955"/>
                <a:gd name="T1" fmla="*/ 0 h 175"/>
                <a:gd name="T2" fmla="*/ 301 w 1955"/>
                <a:gd name="T3" fmla="*/ 0 h 175"/>
                <a:gd name="T4" fmla="*/ 0 w 1955"/>
                <a:gd name="T5" fmla="*/ 175 h 175"/>
                <a:gd name="T6" fmla="*/ 1655 w 1955"/>
                <a:gd name="T7" fmla="*/ 175 h 175"/>
                <a:gd name="T8" fmla="*/ 1955 w 1955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5" h="175">
                  <a:moveTo>
                    <a:pt x="1955" y="0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655" y="175"/>
                    <a:pt x="1655" y="175"/>
                    <a:pt x="1655" y="175"/>
                  </a:cubicBezTo>
                  <a:cubicBezTo>
                    <a:pt x="1655" y="175"/>
                    <a:pt x="1954" y="0"/>
                    <a:pt x="1955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16"/>
            <p:cNvSpPr>
              <a:spLocks noChangeArrowheads="1"/>
            </p:cNvSpPr>
            <p:nvPr/>
          </p:nvSpPr>
          <p:spPr bwMode="auto">
            <a:xfrm>
              <a:off x="8410884" y="2779216"/>
              <a:ext cx="936625" cy="180975"/>
            </a:xfrm>
            <a:custGeom>
              <a:avLst/>
              <a:gdLst>
                <a:gd name="T0" fmla="*/ 921 w 922"/>
                <a:gd name="T1" fmla="*/ 0 h 179"/>
                <a:gd name="T2" fmla="*/ 298 w 922"/>
                <a:gd name="T3" fmla="*/ 0 h 179"/>
                <a:gd name="T4" fmla="*/ 0 w 922"/>
                <a:gd name="T5" fmla="*/ 179 h 179"/>
                <a:gd name="T6" fmla="*/ 626 w 922"/>
                <a:gd name="T7" fmla="*/ 179 h 179"/>
                <a:gd name="T8" fmla="*/ 921 w 922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2" h="179">
                  <a:moveTo>
                    <a:pt x="921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8" y="0"/>
                    <a:pt x="2" y="179"/>
                    <a:pt x="0" y="179"/>
                  </a:cubicBezTo>
                  <a:cubicBezTo>
                    <a:pt x="626" y="179"/>
                    <a:pt x="626" y="179"/>
                    <a:pt x="626" y="179"/>
                  </a:cubicBezTo>
                  <a:cubicBezTo>
                    <a:pt x="626" y="179"/>
                    <a:pt x="922" y="0"/>
                    <a:pt x="921" y="0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640822" y="2055316"/>
              <a:ext cx="4560887" cy="3954462"/>
              <a:chOff x="6640822" y="2055316"/>
              <a:chExt cx="4560887" cy="3954462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6640822" y="2055316"/>
                <a:ext cx="4560887" cy="3954462"/>
                <a:chOff x="6640822" y="2055316"/>
                <a:chExt cx="4560887" cy="3954462"/>
              </a:xfrm>
            </p:grpSpPr>
            <p:sp>
              <p:nvSpPr>
                <p:cNvPr id="14" name="Freeform 7"/>
                <p:cNvSpPr>
                  <a:spLocks noChangeArrowheads="1"/>
                </p:cNvSpPr>
                <p:nvPr/>
              </p:nvSpPr>
              <p:spPr bwMode="auto">
                <a:xfrm>
                  <a:off x="6640822" y="4871541"/>
                  <a:ext cx="4560887" cy="1138237"/>
                </a:xfrm>
                <a:custGeom>
                  <a:avLst/>
                  <a:gdLst>
                    <a:gd name="T0" fmla="*/ 508 w 3590"/>
                    <a:gd name="T1" fmla="*/ 0 h 895"/>
                    <a:gd name="T2" fmla="*/ 0 w 3590"/>
                    <a:gd name="T3" fmla="*/ 895 h 895"/>
                    <a:gd name="T4" fmla="*/ 1795 w 3590"/>
                    <a:gd name="T5" fmla="*/ 895 h 895"/>
                    <a:gd name="T6" fmla="*/ 3590 w 3590"/>
                    <a:gd name="T7" fmla="*/ 895 h 895"/>
                    <a:gd name="T8" fmla="*/ 3082 w 3590"/>
                    <a:gd name="T9" fmla="*/ 0 h 895"/>
                    <a:gd name="T10" fmla="*/ 508 w 3590"/>
                    <a:gd name="T11" fmla="*/ 0 h 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90" h="895">
                      <a:moveTo>
                        <a:pt x="508" y="0"/>
                      </a:moveTo>
                      <a:lnTo>
                        <a:pt x="0" y="895"/>
                      </a:lnTo>
                      <a:lnTo>
                        <a:pt x="1795" y="895"/>
                      </a:lnTo>
                      <a:lnTo>
                        <a:pt x="3590" y="895"/>
                      </a:lnTo>
                      <a:lnTo>
                        <a:pt x="3082" y="0"/>
                      </a:lnTo>
                      <a:lnTo>
                        <a:pt x="50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Freeform 8"/>
                <p:cNvSpPr>
                  <a:spLocks noChangeArrowheads="1"/>
                </p:cNvSpPr>
                <p:nvPr/>
              </p:nvSpPr>
              <p:spPr bwMode="auto">
                <a:xfrm>
                  <a:off x="8520422" y="2055316"/>
                  <a:ext cx="827087" cy="723900"/>
                </a:xfrm>
                <a:custGeom>
                  <a:avLst/>
                  <a:gdLst>
                    <a:gd name="T0" fmla="*/ 651 w 651"/>
                    <a:gd name="T1" fmla="*/ 570 h 570"/>
                    <a:gd name="T2" fmla="*/ 325 w 651"/>
                    <a:gd name="T3" fmla="*/ 0 h 570"/>
                    <a:gd name="T4" fmla="*/ 0 w 651"/>
                    <a:gd name="T5" fmla="*/ 570 h 570"/>
                    <a:gd name="T6" fmla="*/ 651 w 651"/>
                    <a:gd name="T7" fmla="*/ 57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1" h="570">
                      <a:moveTo>
                        <a:pt x="651" y="570"/>
                      </a:moveTo>
                      <a:lnTo>
                        <a:pt x="325" y="0"/>
                      </a:lnTo>
                      <a:lnTo>
                        <a:pt x="0" y="570"/>
                      </a:lnTo>
                      <a:lnTo>
                        <a:pt x="651" y="57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Freeform 10"/>
                <p:cNvSpPr>
                  <a:spLocks noChangeArrowheads="1"/>
                </p:cNvSpPr>
                <p:nvPr/>
              </p:nvSpPr>
              <p:spPr bwMode="auto">
                <a:xfrm>
                  <a:off x="7994959" y="2960191"/>
                  <a:ext cx="1876425" cy="728662"/>
                </a:xfrm>
                <a:custGeom>
                  <a:avLst/>
                  <a:gdLst>
                    <a:gd name="T0" fmla="*/ 1313 w 1477"/>
                    <a:gd name="T1" fmla="*/ 287 h 573"/>
                    <a:gd name="T2" fmla="*/ 1150 w 1477"/>
                    <a:gd name="T3" fmla="*/ 0 h 573"/>
                    <a:gd name="T4" fmla="*/ 327 w 1477"/>
                    <a:gd name="T5" fmla="*/ 0 h 573"/>
                    <a:gd name="T6" fmla="*/ 164 w 1477"/>
                    <a:gd name="T7" fmla="*/ 287 h 573"/>
                    <a:gd name="T8" fmla="*/ 0 w 1477"/>
                    <a:gd name="T9" fmla="*/ 573 h 573"/>
                    <a:gd name="T10" fmla="*/ 1477 w 1477"/>
                    <a:gd name="T11" fmla="*/ 573 h 573"/>
                    <a:gd name="T12" fmla="*/ 1313 w 1477"/>
                    <a:gd name="T13" fmla="*/ 287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77" h="573">
                      <a:moveTo>
                        <a:pt x="1313" y="287"/>
                      </a:moveTo>
                      <a:lnTo>
                        <a:pt x="1150" y="0"/>
                      </a:lnTo>
                      <a:lnTo>
                        <a:pt x="327" y="0"/>
                      </a:lnTo>
                      <a:lnTo>
                        <a:pt x="164" y="287"/>
                      </a:lnTo>
                      <a:lnTo>
                        <a:pt x="0" y="573"/>
                      </a:lnTo>
                      <a:lnTo>
                        <a:pt x="1477" y="573"/>
                      </a:lnTo>
                      <a:lnTo>
                        <a:pt x="1313" y="287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Freeform 12"/>
                <p:cNvSpPr>
                  <a:spLocks noChangeArrowheads="1"/>
                </p:cNvSpPr>
                <p:nvPr/>
              </p:nvSpPr>
              <p:spPr bwMode="auto">
                <a:xfrm>
                  <a:off x="7472672" y="3863478"/>
                  <a:ext cx="2921000" cy="728663"/>
                </a:xfrm>
                <a:custGeom>
                  <a:avLst/>
                  <a:gdLst>
                    <a:gd name="T0" fmla="*/ 325 w 2299"/>
                    <a:gd name="T1" fmla="*/ 0 h 574"/>
                    <a:gd name="T2" fmla="*/ 0 w 2299"/>
                    <a:gd name="T3" fmla="*/ 574 h 574"/>
                    <a:gd name="T4" fmla="*/ 1149 w 2299"/>
                    <a:gd name="T5" fmla="*/ 574 h 574"/>
                    <a:gd name="T6" fmla="*/ 2299 w 2299"/>
                    <a:gd name="T7" fmla="*/ 574 h 574"/>
                    <a:gd name="T8" fmla="*/ 1974 w 2299"/>
                    <a:gd name="T9" fmla="*/ 0 h 574"/>
                    <a:gd name="T10" fmla="*/ 325 w 2299"/>
                    <a:gd name="T11" fmla="*/ 0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99" h="574">
                      <a:moveTo>
                        <a:pt x="325" y="0"/>
                      </a:moveTo>
                      <a:lnTo>
                        <a:pt x="0" y="574"/>
                      </a:lnTo>
                      <a:lnTo>
                        <a:pt x="1149" y="574"/>
                      </a:lnTo>
                      <a:lnTo>
                        <a:pt x="2299" y="574"/>
                      </a:lnTo>
                      <a:lnTo>
                        <a:pt x="1974" y="0"/>
                      </a:lnTo>
                      <a:lnTo>
                        <a:pt x="325" y="0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8791479" y="2296817"/>
                <a:ext cx="251371" cy="372476"/>
                <a:chOff x="1788810" y="2276744"/>
                <a:chExt cx="392113" cy="581026"/>
              </a:xfrm>
              <a:solidFill>
                <a:srgbClr val="FEFEFE"/>
              </a:solidFill>
            </p:grpSpPr>
            <p:sp>
              <p:nvSpPr>
                <p:cNvPr id="19" name="Freeform 9"/>
                <p:cNvSpPr>
                  <a:spLocks noEditPoints="1"/>
                </p:cNvSpPr>
                <p:nvPr/>
              </p:nvSpPr>
              <p:spPr bwMode="auto">
                <a:xfrm>
                  <a:off x="1788810" y="2276744"/>
                  <a:ext cx="392113" cy="430213"/>
                </a:xfrm>
                <a:custGeom>
                  <a:avLst/>
                  <a:gdLst>
                    <a:gd name="T0" fmla="*/ 108 w 149"/>
                    <a:gd name="T1" fmla="*/ 163 h 163"/>
                    <a:gd name="T2" fmla="*/ 35 w 149"/>
                    <a:gd name="T3" fmla="*/ 163 h 163"/>
                    <a:gd name="T4" fmla="*/ 35 w 149"/>
                    <a:gd name="T5" fmla="*/ 158 h 163"/>
                    <a:gd name="T6" fmla="*/ 30 w 149"/>
                    <a:gd name="T7" fmla="*/ 142 h 163"/>
                    <a:gd name="T8" fmla="*/ 21 w 149"/>
                    <a:gd name="T9" fmla="*/ 127 h 163"/>
                    <a:gd name="T10" fmla="*/ 0 w 149"/>
                    <a:gd name="T11" fmla="*/ 74 h 163"/>
                    <a:gd name="T12" fmla="*/ 74 w 149"/>
                    <a:gd name="T13" fmla="*/ 0 h 163"/>
                    <a:gd name="T14" fmla="*/ 149 w 149"/>
                    <a:gd name="T15" fmla="*/ 74 h 163"/>
                    <a:gd name="T16" fmla="*/ 127 w 149"/>
                    <a:gd name="T17" fmla="*/ 127 h 163"/>
                    <a:gd name="T18" fmla="*/ 118 w 149"/>
                    <a:gd name="T19" fmla="*/ 142 h 163"/>
                    <a:gd name="T20" fmla="*/ 114 w 149"/>
                    <a:gd name="T21" fmla="*/ 158 h 163"/>
                    <a:gd name="T22" fmla="*/ 113 w 149"/>
                    <a:gd name="T23" fmla="*/ 163 h 163"/>
                    <a:gd name="T24" fmla="*/ 108 w 149"/>
                    <a:gd name="T25" fmla="*/ 163 h 163"/>
                    <a:gd name="T26" fmla="*/ 46 w 149"/>
                    <a:gd name="T27" fmla="*/ 151 h 163"/>
                    <a:gd name="T28" fmla="*/ 103 w 149"/>
                    <a:gd name="T29" fmla="*/ 151 h 163"/>
                    <a:gd name="T30" fmla="*/ 108 w 149"/>
                    <a:gd name="T31" fmla="*/ 136 h 163"/>
                    <a:gd name="T32" fmla="*/ 117 w 149"/>
                    <a:gd name="T33" fmla="*/ 120 h 163"/>
                    <a:gd name="T34" fmla="*/ 136 w 149"/>
                    <a:gd name="T35" fmla="*/ 74 h 163"/>
                    <a:gd name="T36" fmla="*/ 74 w 149"/>
                    <a:gd name="T37" fmla="*/ 12 h 163"/>
                    <a:gd name="T38" fmla="*/ 12 w 149"/>
                    <a:gd name="T39" fmla="*/ 74 h 163"/>
                    <a:gd name="T40" fmla="*/ 31 w 149"/>
                    <a:gd name="T41" fmla="*/ 120 h 163"/>
                    <a:gd name="T42" fmla="*/ 41 w 149"/>
                    <a:gd name="T43" fmla="*/ 136 h 163"/>
                    <a:gd name="T44" fmla="*/ 46 w 149"/>
                    <a:gd name="T45" fmla="*/ 151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49" h="163">
                      <a:moveTo>
                        <a:pt x="108" y="163"/>
                      </a:moveTo>
                      <a:cubicBezTo>
                        <a:pt x="35" y="163"/>
                        <a:pt x="35" y="163"/>
                        <a:pt x="35" y="163"/>
                      </a:cubicBezTo>
                      <a:cubicBezTo>
                        <a:pt x="35" y="158"/>
                        <a:pt x="35" y="158"/>
                        <a:pt x="35" y="158"/>
                      </a:cubicBezTo>
                      <a:cubicBezTo>
                        <a:pt x="34" y="153"/>
                        <a:pt x="32" y="144"/>
                        <a:pt x="30" y="142"/>
                      </a:cubicBezTo>
                      <a:cubicBezTo>
                        <a:pt x="28" y="137"/>
                        <a:pt x="24" y="132"/>
                        <a:pt x="21" y="127"/>
                      </a:cubicBezTo>
                      <a:cubicBezTo>
                        <a:pt x="11" y="112"/>
                        <a:pt x="0" y="95"/>
                        <a:pt x="0" y="74"/>
                      </a:cubicBezTo>
                      <a:cubicBezTo>
                        <a:pt x="0" y="33"/>
                        <a:pt x="33" y="0"/>
                        <a:pt x="74" y="0"/>
                      </a:cubicBezTo>
                      <a:cubicBezTo>
                        <a:pt x="115" y="0"/>
                        <a:pt x="149" y="33"/>
                        <a:pt x="149" y="74"/>
                      </a:cubicBezTo>
                      <a:cubicBezTo>
                        <a:pt x="149" y="95"/>
                        <a:pt x="138" y="112"/>
                        <a:pt x="127" y="127"/>
                      </a:cubicBezTo>
                      <a:cubicBezTo>
                        <a:pt x="124" y="132"/>
                        <a:pt x="121" y="137"/>
                        <a:pt x="118" y="142"/>
                      </a:cubicBezTo>
                      <a:cubicBezTo>
                        <a:pt x="117" y="144"/>
                        <a:pt x="115" y="153"/>
                        <a:pt x="114" y="158"/>
                      </a:cubicBezTo>
                      <a:cubicBezTo>
                        <a:pt x="113" y="163"/>
                        <a:pt x="113" y="163"/>
                        <a:pt x="113" y="163"/>
                      </a:cubicBezTo>
                      <a:lnTo>
                        <a:pt x="108" y="163"/>
                      </a:lnTo>
                      <a:close/>
                      <a:moveTo>
                        <a:pt x="46" y="151"/>
                      </a:moveTo>
                      <a:cubicBezTo>
                        <a:pt x="103" y="151"/>
                        <a:pt x="103" y="151"/>
                        <a:pt x="103" y="151"/>
                      </a:cubicBezTo>
                      <a:cubicBezTo>
                        <a:pt x="104" y="146"/>
                        <a:pt x="105" y="139"/>
                        <a:pt x="108" y="136"/>
                      </a:cubicBezTo>
                      <a:cubicBezTo>
                        <a:pt x="111" y="130"/>
                        <a:pt x="114" y="125"/>
                        <a:pt x="117" y="120"/>
                      </a:cubicBezTo>
                      <a:cubicBezTo>
                        <a:pt x="127" y="106"/>
                        <a:pt x="136" y="92"/>
                        <a:pt x="136" y="74"/>
                      </a:cubicBezTo>
                      <a:cubicBezTo>
                        <a:pt x="136" y="40"/>
                        <a:pt x="109" y="12"/>
                        <a:pt x="74" y="12"/>
                      </a:cubicBezTo>
                      <a:cubicBezTo>
                        <a:pt x="40" y="12"/>
                        <a:pt x="12" y="40"/>
                        <a:pt x="12" y="74"/>
                      </a:cubicBezTo>
                      <a:cubicBezTo>
                        <a:pt x="12" y="92"/>
                        <a:pt x="21" y="106"/>
                        <a:pt x="31" y="120"/>
                      </a:cubicBezTo>
                      <a:cubicBezTo>
                        <a:pt x="35" y="125"/>
                        <a:pt x="38" y="130"/>
                        <a:pt x="41" y="136"/>
                      </a:cubicBezTo>
                      <a:cubicBezTo>
                        <a:pt x="43" y="139"/>
                        <a:pt x="45" y="146"/>
                        <a:pt x="46" y="1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/>
                  <a:endParaRPr lang="zh-CN" altLang="en-US" noProof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Freeform 10"/>
                <p:cNvSpPr/>
                <p:nvPr/>
              </p:nvSpPr>
              <p:spPr bwMode="auto">
                <a:xfrm>
                  <a:off x="1884060" y="2729182"/>
                  <a:ext cx="195263" cy="128588"/>
                </a:xfrm>
                <a:custGeom>
                  <a:avLst/>
                  <a:gdLst>
                    <a:gd name="T0" fmla="*/ 0 w 74"/>
                    <a:gd name="T1" fmla="*/ 0 h 49"/>
                    <a:gd name="T2" fmla="*/ 0 w 74"/>
                    <a:gd name="T3" fmla="*/ 20 h 49"/>
                    <a:gd name="T4" fmla="*/ 37 w 74"/>
                    <a:gd name="T5" fmla="*/ 49 h 49"/>
                    <a:gd name="T6" fmla="*/ 41 w 74"/>
                    <a:gd name="T7" fmla="*/ 49 h 49"/>
                    <a:gd name="T8" fmla="*/ 74 w 74"/>
                    <a:gd name="T9" fmla="*/ 20 h 49"/>
                    <a:gd name="T10" fmla="*/ 74 w 74"/>
                    <a:gd name="T11" fmla="*/ 0 h 49"/>
                    <a:gd name="T12" fmla="*/ 0 w 74"/>
                    <a:gd name="T1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49">
                      <a:moveTo>
                        <a:pt x="0" y="0"/>
                      </a:move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36"/>
                        <a:pt x="17" y="49"/>
                        <a:pt x="37" y="49"/>
                      </a:cubicBezTo>
                      <a:cubicBezTo>
                        <a:pt x="41" y="49"/>
                        <a:pt x="41" y="49"/>
                        <a:pt x="41" y="49"/>
                      </a:cubicBezTo>
                      <a:cubicBezTo>
                        <a:pt x="61" y="49"/>
                        <a:pt x="74" y="36"/>
                        <a:pt x="74" y="20"/>
                      </a:cubicBezTo>
                      <a:cubicBezTo>
                        <a:pt x="74" y="0"/>
                        <a:pt x="74" y="0"/>
                        <a:pt x="7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/>
                  <a:endParaRPr lang="zh-CN" altLang="en-US" noProof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Freeform 11"/>
                <p:cNvSpPr/>
                <p:nvPr/>
              </p:nvSpPr>
              <p:spPr bwMode="auto">
                <a:xfrm>
                  <a:off x="1872947" y="2459307"/>
                  <a:ext cx="223838" cy="179388"/>
                </a:xfrm>
                <a:custGeom>
                  <a:avLst/>
                  <a:gdLst>
                    <a:gd name="T0" fmla="*/ 83 w 85"/>
                    <a:gd name="T1" fmla="*/ 9 h 68"/>
                    <a:gd name="T2" fmla="*/ 62 w 85"/>
                    <a:gd name="T3" fmla="*/ 66 h 68"/>
                    <a:gd name="T4" fmla="*/ 62 w 85"/>
                    <a:gd name="T5" fmla="*/ 68 h 68"/>
                    <a:gd name="T6" fmla="*/ 52 w 85"/>
                    <a:gd name="T7" fmla="*/ 68 h 68"/>
                    <a:gd name="T8" fmla="*/ 53 w 85"/>
                    <a:gd name="T9" fmla="*/ 66 h 68"/>
                    <a:gd name="T10" fmla="*/ 67 w 85"/>
                    <a:gd name="T11" fmla="*/ 17 h 68"/>
                    <a:gd name="T12" fmla="*/ 67 w 85"/>
                    <a:gd name="T13" fmla="*/ 17 h 68"/>
                    <a:gd name="T14" fmla="*/ 66 w 85"/>
                    <a:gd name="T15" fmla="*/ 17 h 68"/>
                    <a:gd name="T16" fmla="*/ 55 w 85"/>
                    <a:gd name="T17" fmla="*/ 13 h 68"/>
                    <a:gd name="T18" fmla="*/ 44 w 85"/>
                    <a:gd name="T19" fmla="*/ 17 h 68"/>
                    <a:gd name="T20" fmla="*/ 30 w 85"/>
                    <a:gd name="T21" fmla="*/ 12 h 68"/>
                    <a:gd name="T22" fmla="*/ 17 w 85"/>
                    <a:gd name="T23" fmla="*/ 16 h 68"/>
                    <a:gd name="T24" fmla="*/ 30 w 85"/>
                    <a:gd name="T25" fmla="*/ 66 h 68"/>
                    <a:gd name="T26" fmla="*/ 31 w 85"/>
                    <a:gd name="T27" fmla="*/ 68 h 68"/>
                    <a:gd name="T28" fmla="*/ 21 w 85"/>
                    <a:gd name="T29" fmla="*/ 68 h 68"/>
                    <a:gd name="T30" fmla="*/ 21 w 85"/>
                    <a:gd name="T31" fmla="*/ 66 h 68"/>
                    <a:gd name="T32" fmla="*/ 2 w 85"/>
                    <a:gd name="T33" fmla="*/ 9 h 68"/>
                    <a:gd name="T34" fmla="*/ 2 w 85"/>
                    <a:gd name="T35" fmla="*/ 9 h 68"/>
                    <a:gd name="T36" fmla="*/ 1 w 85"/>
                    <a:gd name="T37" fmla="*/ 8 h 68"/>
                    <a:gd name="T38" fmla="*/ 1 w 85"/>
                    <a:gd name="T39" fmla="*/ 8 h 68"/>
                    <a:gd name="T40" fmla="*/ 1 w 85"/>
                    <a:gd name="T41" fmla="*/ 7 h 68"/>
                    <a:gd name="T42" fmla="*/ 2 w 85"/>
                    <a:gd name="T43" fmla="*/ 1 h 68"/>
                    <a:gd name="T44" fmla="*/ 9 w 85"/>
                    <a:gd name="T45" fmla="*/ 3 h 68"/>
                    <a:gd name="T46" fmla="*/ 9 w 85"/>
                    <a:gd name="T47" fmla="*/ 3 h 68"/>
                    <a:gd name="T48" fmla="*/ 16 w 85"/>
                    <a:gd name="T49" fmla="*/ 7 h 68"/>
                    <a:gd name="T50" fmla="*/ 27 w 85"/>
                    <a:gd name="T51" fmla="*/ 2 h 68"/>
                    <a:gd name="T52" fmla="*/ 31 w 85"/>
                    <a:gd name="T53" fmla="*/ 1 h 68"/>
                    <a:gd name="T54" fmla="*/ 34 w 85"/>
                    <a:gd name="T55" fmla="*/ 3 h 68"/>
                    <a:gd name="T56" fmla="*/ 43 w 85"/>
                    <a:gd name="T57" fmla="*/ 8 h 68"/>
                    <a:gd name="T58" fmla="*/ 52 w 85"/>
                    <a:gd name="T59" fmla="*/ 3 h 68"/>
                    <a:gd name="T60" fmla="*/ 55 w 85"/>
                    <a:gd name="T61" fmla="*/ 1 h 68"/>
                    <a:gd name="T62" fmla="*/ 59 w 85"/>
                    <a:gd name="T63" fmla="*/ 3 h 68"/>
                    <a:gd name="T64" fmla="*/ 66 w 85"/>
                    <a:gd name="T65" fmla="*/ 8 h 68"/>
                    <a:gd name="T66" fmla="*/ 66 w 85"/>
                    <a:gd name="T67" fmla="*/ 8 h 68"/>
                    <a:gd name="T68" fmla="*/ 76 w 85"/>
                    <a:gd name="T69" fmla="*/ 3 h 68"/>
                    <a:gd name="T70" fmla="*/ 82 w 85"/>
                    <a:gd name="T71" fmla="*/ 2 h 68"/>
                    <a:gd name="T72" fmla="*/ 83 w 85"/>
                    <a:gd name="T73" fmla="*/ 9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5" h="68">
                      <a:moveTo>
                        <a:pt x="83" y="9"/>
                      </a:moveTo>
                      <a:cubicBezTo>
                        <a:pt x="71" y="25"/>
                        <a:pt x="64" y="44"/>
                        <a:pt x="62" y="66"/>
                      </a:cubicBezTo>
                      <a:cubicBezTo>
                        <a:pt x="62" y="68"/>
                        <a:pt x="62" y="68"/>
                        <a:pt x="62" y="68"/>
                      </a:cubicBezTo>
                      <a:cubicBezTo>
                        <a:pt x="52" y="68"/>
                        <a:pt x="52" y="68"/>
                        <a:pt x="52" y="68"/>
                      </a:cubicBezTo>
                      <a:cubicBezTo>
                        <a:pt x="53" y="66"/>
                        <a:pt x="53" y="66"/>
                        <a:pt x="53" y="66"/>
                      </a:cubicBezTo>
                      <a:cubicBezTo>
                        <a:pt x="55" y="48"/>
                        <a:pt x="59" y="32"/>
                        <a:pt x="67" y="17"/>
                      </a:cubicBezTo>
                      <a:cubicBezTo>
                        <a:pt x="67" y="17"/>
                        <a:pt x="67" y="17"/>
                        <a:pt x="67" y="17"/>
                      </a:cubicBezTo>
                      <a:cubicBezTo>
                        <a:pt x="66" y="17"/>
                        <a:pt x="66" y="17"/>
                        <a:pt x="66" y="17"/>
                      </a:cubicBezTo>
                      <a:cubicBezTo>
                        <a:pt x="63" y="17"/>
                        <a:pt x="59" y="16"/>
                        <a:pt x="55" y="13"/>
                      </a:cubicBezTo>
                      <a:cubicBezTo>
                        <a:pt x="52" y="16"/>
                        <a:pt x="48" y="17"/>
                        <a:pt x="44" y="17"/>
                      </a:cubicBezTo>
                      <a:cubicBezTo>
                        <a:pt x="39" y="17"/>
                        <a:pt x="34" y="16"/>
                        <a:pt x="30" y="12"/>
                      </a:cubicBezTo>
                      <a:cubicBezTo>
                        <a:pt x="26" y="15"/>
                        <a:pt x="21" y="17"/>
                        <a:pt x="17" y="16"/>
                      </a:cubicBezTo>
                      <a:cubicBezTo>
                        <a:pt x="28" y="38"/>
                        <a:pt x="30" y="59"/>
                        <a:pt x="30" y="66"/>
                      </a:cubicBezTo>
                      <a:cubicBezTo>
                        <a:pt x="31" y="68"/>
                        <a:pt x="31" y="68"/>
                        <a:pt x="31" y="68"/>
                      </a:cubicBezTo>
                      <a:cubicBezTo>
                        <a:pt x="21" y="68"/>
                        <a:pt x="21" y="68"/>
                        <a:pt x="21" y="68"/>
                      </a:cubicBez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21" y="58"/>
                        <a:pt x="17" y="31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5"/>
                        <a:pt x="0" y="3"/>
                        <a:pt x="2" y="1"/>
                      </a:cubicBezTo>
                      <a:cubicBezTo>
                        <a:pt x="5" y="0"/>
                        <a:pt x="7" y="1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1" y="5"/>
                        <a:pt x="14" y="7"/>
                        <a:pt x="16" y="7"/>
                      </a:cubicBezTo>
                      <a:cubicBezTo>
                        <a:pt x="20" y="7"/>
                        <a:pt x="23" y="6"/>
                        <a:pt x="27" y="2"/>
                      </a:cubicBezTo>
                      <a:cubicBezTo>
                        <a:pt x="28" y="1"/>
                        <a:pt x="29" y="1"/>
                        <a:pt x="31" y="1"/>
                      </a:cubicBezTo>
                      <a:cubicBezTo>
                        <a:pt x="32" y="1"/>
                        <a:pt x="33" y="2"/>
                        <a:pt x="34" y="3"/>
                      </a:cubicBezTo>
                      <a:cubicBezTo>
                        <a:pt x="37" y="6"/>
                        <a:pt x="40" y="8"/>
                        <a:pt x="43" y="8"/>
                      </a:cubicBezTo>
                      <a:cubicBezTo>
                        <a:pt x="47" y="8"/>
                        <a:pt x="50" y="5"/>
                        <a:pt x="52" y="3"/>
                      </a:cubicBezTo>
                      <a:cubicBezTo>
                        <a:pt x="53" y="2"/>
                        <a:pt x="54" y="1"/>
                        <a:pt x="55" y="1"/>
                      </a:cubicBezTo>
                      <a:cubicBezTo>
                        <a:pt x="57" y="1"/>
                        <a:pt x="58" y="2"/>
                        <a:pt x="59" y="3"/>
                      </a:cubicBezTo>
                      <a:cubicBezTo>
                        <a:pt x="61" y="6"/>
                        <a:pt x="63" y="8"/>
                        <a:pt x="66" y="8"/>
                      </a:cubicBezTo>
                      <a:cubicBezTo>
                        <a:pt x="66" y="8"/>
                        <a:pt x="66" y="8"/>
                        <a:pt x="66" y="8"/>
                      </a:cubicBezTo>
                      <a:cubicBezTo>
                        <a:pt x="70" y="8"/>
                        <a:pt x="73" y="6"/>
                        <a:pt x="76" y="3"/>
                      </a:cubicBezTo>
                      <a:cubicBezTo>
                        <a:pt x="78" y="1"/>
                        <a:pt x="81" y="1"/>
                        <a:pt x="82" y="2"/>
                      </a:cubicBezTo>
                      <a:cubicBezTo>
                        <a:pt x="84" y="4"/>
                        <a:pt x="85" y="7"/>
                        <a:pt x="8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/>
                  <a:endParaRPr lang="zh-CN" altLang="en-US" noProof="1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2" name="Freeform 13"/>
              <p:cNvSpPr>
                <a:spLocks noEditPoints="1"/>
              </p:cNvSpPr>
              <p:nvPr/>
            </p:nvSpPr>
            <p:spPr bwMode="auto">
              <a:xfrm>
                <a:off x="8823634" y="3131641"/>
                <a:ext cx="219075" cy="376237"/>
              </a:xfrm>
              <a:custGeom>
                <a:avLst/>
                <a:gdLst>
                  <a:gd name="T0" fmla="*/ 73 w 130"/>
                  <a:gd name="T1" fmla="*/ 98 h 222"/>
                  <a:gd name="T2" fmla="*/ 118 w 130"/>
                  <a:gd name="T3" fmla="*/ 116 h 222"/>
                  <a:gd name="T4" fmla="*/ 130 w 130"/>
                  <a:gd name="T5" fmla="*/ 149 h 222"/>
                  <a:gd name="T6" fmla="*/ 115 w 130"/>
                  <a:gd name="T7" fmla="*/ 186 h 222"/>
                  <a:gd name="T8" fmla="*/ 73 w 130"/>
                  <a:gd name="T9" fmla="*/ 203 h 222"/>
                  <a:gd name="T10" fmla="*/ 73 w 130"/>
                  <a:gd name="T11" fmla="*/ 222 h 222"/>
                  <a:gd name="T12" fmla="*/ 58 w 130"/>
                  <a:gd name="T13" fmla="*/ 222 h 222"/>
                  <a:gd name="T14" fmla="*/ 58 w 130"/>
                  <a:gd name="T15" fmla="*/ 203 h 222"/>
                  <a:gd name="T16" fmla="*/ 0 w 130"/>
                  <a:gd name="T17" fmla="*/ 150 h 222"/>
                  <a:gd name="T18" fmla="*/ 26 w 130"/>
                  <a:gd name="T19" fmla="*/ 150 h 222"/>
                  <a:gd name="T20" fmla="*/ 58 w 130"/>
                  <a:gd name="T21" fmla="*/ 185 h 222"/>
                  <a:gd name="T22" fmla="*/ 58 w 130"/>
                  <a:gd name="T23" fmla="*/ 117 h 222"/>
                  <a:gd name="T24" fmla="*/ 4 w 130"/>
                  <a:gd name="T25" fmla="*/ 69 h 222"/>
                  <a:gd name="T26" fmla="*/ 19 w 130"/>
                  <a:gd name="T27" fmla="*/ 34 h 222"/>
                  <a:gd name="T28" fmla="*/ 58 w 130"/>
                  <a:gd name="T29" fmla="*/ 19 h 222"/>
                  <a:gd name="T30" fmla="*/ 58 w 130"/>
                  <a:gd name="T31" fmla="*/ 0 h 222"/>
                  <a:gd name="T32" fmla="*/ 73 w 130"/>
                  <a:gd name="T33" fmla="*/ 0 h 222"/>
                  <a:gd name="T34" fmla="*/ 73 w 130"/>
                  <a:gd name="T35" fmla="*/ 19 h 222"/>
                  <a:gd name="T36" fmla="*/ 125 w 130"/>
                  <a:gd name="T37" fmla="*/ 63 h 222"/>
                  <a:gd name="T38" fmla="*/ 99 w 130"/>
                  <a:gd name="T39" fmla="*/ 63 h 222"/>
                  <a:gd name="T40" fmla="*/ 73 w 130"/>
                  <a:gd name="T41" fmla="*/ 37 h 222"/>
                  <a:gd name="T42" fmla="*/ 73 w 130"/>
                  <a:gd name="T43" fmla="*/ 98 h 222"/>
                  <a:gd name="T44" fmla="*/ 58 w 130"/>
                  <a:gd name="T45" fmla="*/ 96 h 222"/>
                  <a:gd name="T46" fmla="*/ 58 w 130"/>
                  <a:gd name="T47" fmla="*/ 37 h 222"/>
                  <a:gd name="T48" fmla="*/ 30 w 130"/>
                  <a:gd name="T49" fmla="*/ 67 h 222"/>
                  <a:gd name="T50" fmla="*/ 38 w 130"/>
                  <a:gd name="T51" fmla="*/ 86 h 222"/>
                  <a:gd name="T52" fmla="*/ 58 w 130"/>
                  <a:gd name="T53" fmla="*/ 96 h 222"/>
                  <a:gd name="T54" fmla="*/ 73 w 130"/>
                  <a:gd name="T55" fmla="*/ 185 h 222"/>
                  <a:gd name="T56" fmla="*/ 104 w 130"/>
                  <a:gd name="T57" fmla="*/ 150 h 222"/>
                  <a:gd name="T58" fmla="*/ 97 w 130"/>
                  <a:gd name="T59" fmla="*/ 131 h 222"/>
                  <a:gd name="T60" fmla="*/ 73 w 130"/>
                  <a:gd name="T61" fmla="*/ 120 h 222"/>
                  <a:gd name="T62" fmla="*/ 73 w 130"/>
                  <a:gd name="T63" fmla="*/ 18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0" h="222">
                    <a:moveTo>
                      <a:pt x="73" y="98"/>
                    </a:moveTo>
                    <a:cubicBezTo>
                      <a:pt x="95" y="103"/>
                      <a:pt x="110" y="109"/>
                      <a:pt x="118" y="116"/>
                    </a:cubicBezTo>
                    <a:cubicBezTo>
                      <a:pt x="126" y="124"/>
                      <a:pt x="130" y="135"/>
                      <a:pt x="130" y="149"/>
                    </a:cubicBezTo>
                    <a:cubicBezTo>
                      <a:pt x="130" y="163"/>
                      <a:pt x="125" y="175"/>
                      <a:pt x="115" y="186"/>
                    </a:cubicBezTo>
                    <a:cubicBezTo>
                      <a:pt x="105" y="196"/>
                      <a:pt x="91" y="202"/>
                      <a:pt x="73" y="203"/>
                    </a:cubicBezTo>
                    <a:cubicBezTo>
                      <a:pt x="73" y="222"/>
                      <a:pt x="73" y="222"/>
                      <a:pt x="73" y="222"/>
                    </a:cubicBezTo>
                    <a:cubicBezTo>
                      <a:pt x="58" y="222"/>
                      <a:pt x="58" y="222"/>
                      <a:pt x="58" y="222"/>
                    </a:cubicBezTo>
                    <a:cubicBezTo>
                      <a:pt x="58" y="203"/>
                      <a:pt x="58" y="203"/>
                      <a:pt x="58" y="203"/>
                    </a:cubicBezTo>
                    <a:cubicBezTo>
                      <a:pt x="22" y="200"/>
                      <a:pt x="2" y="182"/>
                      <a:pt x="0" y="150"/>
                    </a:cubicBezTo>
                    <a:cubicBezTo>
                      <a:pt x="26" y="150"/>
                      <a:pt x="26" y="150"/>
                      <a:pt x="26" y="150"/>
                    </a:cubicBezTo>
                    <a:cubicBezTo>
                      <a:pt x="28" y="170"/>
                      <a:pt x="39" y="182"/>
                      <a:pt x="58" y="185"/>
                    </a:cubicBezTo>
                    <a:cubicBezTo>
                      <a:pt x="58" y="117"/>
                      <a:pt x="58" y="117"/>
                      <a:pt x="58" y="117"/>
                    </a:cubicBezTo>
                    <a:cubicBezTo>
                      <a:pt x="22" y="110"/>
                      <a:pt x="4" y="94"/>
                      <a:pt x="4" y="69"/>
                    </a:cubicBezTo>
                    <a:cubicBezTo>
                      <a:pt x="4" y="54"/>
                      <a:pt x="9" y="43"/>
                      <a:pt x="19" y="34"/>
                    </a:cubicBezTo>
                    <a:cubicBezTo>
                      <a:pt x="28" y="25"/>
                      <a:pt x="42" y="20"/>
                      <a:pt x="58" y="19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105" y="21"/>
                      <a:pt x="122" y="35"/>
                      <a:pt x="125" y="63"/>
                    </a:cubicBezTo>
                    <a:cubicBezTo>
                      <a:pt x="99" y="63"/>
                      <a:pt x="99" y="63"/>
                      <a:pt x="99" y="63"/>
                    </a:cubicBezTo>
                    <a:cubicBezTo>
                      <a:pt x="98" y="48"/>
                      <a:pt x="89" y="39"/>
                      <a:pt x="73" y="37"/>
                    </a:cubicBezTo>
                    <a:lnTo>
                      <a:pt x="73" y="98"/>
                    </a:lnTo>
                    <a:close/>
                    <a:moveTo>
                      <a:pt x="58" y="96"/>
                    </a:moveTo>
                    <a:cubicBezTo>
                      <a:pt x="58" y="37"/>
                      <a:pt x="58" y="37"/>
                      <a:pt x="58" y="37"/>
                    </a:cubicBezTo>
                    <a:cubicBezTo>
                      <a:pt x="39" y="40"/>
                      <a:pt x="30" y="50"/>
                      <a:pt x="30" y="67"/>
                    </a:cubicBezTo>
                    <a:cubicBezTo>
                      <a:pt x="30" y="76"/>
                      <a:pt x="33" y="82"/>
                      <a:pt x="38" y="86"/>
                    </a:cubicBezTo>
                    <a:cubicBezTo>
                      <a:pt x="43" y="91"/>
                      <a:pt x="50" y="94"/>
                      <a:pt x="58" y="96"/>
                    </a:cubicBezTo>
                    <a:close/>
                    <a:moveTo>
                      <a:pt x="73" y="185"/>
                    </a:moveTo>
                    <a:cubicBezTo>
                      <a:pt x="93" y="182"/>
                      <a:pt x="104" y="171"/>
                      <a:pt x="104" y="150"/>
                    </a:cubicBezTo>
                    <a:cubicBezTo>
                      <a:pt x="104" y="142"/>
                      <a:pt x="102" y="135"/>
                      <a:pt x="97" y="131"/>
                    </a:cubicBezTo>
                    <a:cubicBezTo>
                      <a:pt x="93" y="126"/>
                      <a:pt x="85" y="122"/>
                      <a:pt x="73" y="120"/>
                    </a:cubicBezTo>
                    <a:lnTo>
                      <a:pt x="73" y="185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Freeform 19"/>
              <p:cNvSpPr>
                <a:spLocks noEditPoints="1"/>
              </p:cNvSpPr>
              <p:nvPr/>
            </p:nvSpPr>
            <p:spPr bwMode="auto">
              <a:xfrm>
                <a:off x="8766484" y="4076203"/>
                <a:ext cx="309563" cy="311150"/>
              </a:xfrm>
              <a:custGeom>
                <a:avLst/>
                <a:gdLst>
                  <a:gd name="T0" fmla="*/ 281 w 311"/>
                  <a:gd name="T1" fmla="*/ 130 h 312"/>
                  <a:gd name="T2" fmla="*/ 311 w 311"/>
                  <a:gd name="T3" fmla="*/ 116 h 312"/>
                  <a:gd name="T4" fmla="*/ 294 w 311"/>
                  <a:gd name="T5" fmla="*/ 75 h 312"/>
                  <a:gd name="T6" fmla="*/ 263 w 311"/>
                  <a:gd name="T7" fmla="*/ 86 h 312"/>
                  <a:gd name="T8" fmla="*/ 226 w 311"/>
                  <a:gd name="T9" fmla="*/ 48 h 312"/>
                  <a:gd name="T10" fmla="*/ 237 w 311"/>
                  <a:gd name="T11" fmla="*/ 17 h 312"/>
                  <a:gd name="T12" fmla="*/ 197 w 311"/>
                  <a:gd name="T13" fmla="*/ 0 h 312"/>
                  <a:gd name="T14" fmla="*/ 183 w 311"/>
                  <a:gd name="T15" fmla="*/ 30 h 312"/>
                  <a:gd name="T16" fmla="*/ 129 w 311"/>
                  <a:gd name="T17" fmla="*/ 30 h 312"/>
                  <a:gd name="T18" fmla="*/ 115 w 311"/>
                  <a:gd name="T19" fmla="*/ 0 h 312"/>
                  <a:gd name="T20" fmla="*/ 75 w 311"/>
                  <a:gd name="T21" fmla="*/ 17 h 312"/>
                  <a:gd name="T22" fmla="*/ 86 w 311"/>
                  <a:gd name="T23" fmla="*/ 48 h 312"/>
                  <a:gd name="T24" fmla="*/ 48 w 311"/>
                  <a:gd name="T25" fmla="*/ 85 h 312"/>
                  <a:gd name="T26" fmla="*/ 17 w 311"/>
                  <a:gd name="T27" fmla="*/ 74 h 312"/>
                  <a:gd name="T28" fmla="*/ 0 w 311"/>
                  <a:gd name="T29" fmla="*/ 114 h 312"/>
                  <a:gd name="T30" fmla="*/ 30 w 311"/>
                  <a:gd name="T31" fmla="*/ 129 h 312"/>
                  <a:gd name="T32" fmla="*/ 30 w 311"/>
                  <a:gd name="T33" fmla="*/ 182 h 312"/>
                  <a:gd name="T34" fmla="*/ 0 w 311"/>
                  <a:gd name="T35" fmla="*/ 196 h 312"/>
                  <a:gd name="T36" fmla="*/ 16 w 311"/>
                  <a:gd name="T37" fmla="*/ 236 h 312"/>
                  <a:gd name="T38" fmla="*/ 47 w 311"/>
                  <a:gd name="T39" fmla="*/ 225 h 312"/>
                  <a:gd name="T40" fmla="*/ 85 w 311"/>
                  <a:gd name="T41" fmla="*/ 263 h 312"/>
                  <a:gd name="T42" fmla="*/ 73 w 311"/>
                  <a:gd name="T43" fmla="*/ 294 h 312"/>
                  <a:gd name="T44" fmla="*/ 114 w 311"/>
                  <a:gd name="T45" fmla="*/ 311 h 312"/>
                  <a:gd name="T46" fmla="*/ 128 w 311"/>
                  <a:gd name="T47" fmla="*/ 281 h 312"/>
                  <a:gd name="T48" fmla="*/ 181 w 311"/>
                  <a:gd name="T49" fmla="*/ 282 h 312"/>
                  <a:gd name="T50" fmla="*/ 195 w 311"/>
                  <a:gd name="T51" fmla="*/ 312 h 312"/>
                  <a:gd name="T52" fmla="*/ 236 w 311"/>
                  <a:gd name="T53" fmla="*/ 295 h 312"/>
                  <a:gd name="T54" fmla="*/ 225 w 311"/>
                  <a:gd name="T55" fmla="*/ 264 h 312"/>
                  <a:gd name="T56" fmla="*/ 263 w 311"/>
                  <a:gd name="T57" fmla="*/ 226 h 312"/>
                  <a:gd name="T58" fmla="*/ 294 w 311"/>
                  <a:gd name="T59" fmla="*/ 238 h 312"/>
                  <a:gd name="T60" fmla="*/ 311 w 311"/>
                  <a:gd name="T61" fmla="*/ 197 h 312"/>
                  <a:gd name="T62" fmla="*/ 281 w 311"/>
                  <a:gd name="T63" fmla="*/ 183 h 312"/>
                  <a:gd name="T64" fmla="*/ 281 w 311"/>
                  <a:gd name="T65" fmla="*/ 130 h 312"/>
                  <a:gd name="T66" fmla="*/ 155 w 311"/>
                  <a:gd name="T67" fmla="*/ 254 h 312"/>
                  <a:gd name="T68" fmla="*/ 57 w 311"/>
                  <a:gd name="T69" fmla="*/ 156 h 312"/>
                  <a:gd name="T70" fmla="*/ 155 w 311"/>
                  <a:gd name="T71" fmla="*/ 57 h 312"/>
                  <a:gd name="T72" fmla="*/ 254 w 311"/>
                  <a:gd name="T73" fmla="*/ 156 h 312"/>
                  <a:gd name="T74" fmla="*/ 155 w 311"/>
                  <a:gd name="T75" fmla="*/ 25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11" h="312">
                    <a:moveTo>
                      <a:pt x="281" y="130"/>
                    </a:moveTo>
                    <a:cubicBezTo>
                      <a:pt x="311" y="116"/>
                      <a:pt x="311" y="116"/>
                      <a:pt x="311" y="116"/>
                    </a:cubicBezTo>
                    <a:cubicBezTo>
                      <a:pt x="294" y="75"/>
                      <a:pt x="294" y="75"/>
                      <a:pt x="294" y="75"/>
                    </a:cubicBezTo>
                    <a:cubicBezTo>
                      <a:pt x="263" y="86"/>
                      <a:pt x="263" y="86"/>
                      <a:pt x="263" y="86"/>
                    </a:cubicBezTo>
                    <a:cubicBezTo>
                      <a:pt x="253" y="71"/>
                      <a:pt x="240" y="58"/>
                      <a:pt x="226" y="48"/>
                    </a:cubicBezTo>
                    <a:cubicBezTo>
                      <a:pt x="237" y="17"/>
                      <a:pt x="237" y="17"/>
                      <a:pt x="237" y="17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83" y="30"/>
                      <a:pt x="183" y="30"/>
                      <a:pt x="183" y="30"/>
                    </a:cubicBezTo>
                    <a:cubicBezTo>
                      <a:pt x="165" y="27"/>
                      <a:pt x="147" y="26"/>
                      <a:pt x="129" y="3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70" y="58"/>
                      <a:pt x="58" y="71"/>
                      <a:pt x="48" y="85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26" y="146"/>
                      <a:pt x="26" y="164"/>
                      <a:pt x="30" y="182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16" y="236"/>
                      <a:pt x="16" y="236"/>
                      <a:pt x="16" y="236"/>
                    </a:cubicBezTo>
                    <a:cubicBezTo>
                      <a:pt x="47" y="225"/>
                      <a:pt x="47" y="225"/>
                      <a:pt x="47" y="225"/>
                    </a:cubicBezTo>
                    <a:cubicBezTo>
                      <a:pt x="57" y="241"/>
                      <a:pt x="70" y="253"/>
                      <a:pt x="85" y="263"/>
                    </a:cubicBezTo>
                    <a:cubicBezTo>
                      <a:pt x="73" y="294"/>
                      <a:pt x="73" y="294"/>
                      <a:pt x="73" y="294"/>
                    </a:cubicBezTo>
                    <a:cubicBezTo>
                      <a:pt x="114" y="311"/>
                      <a:pt x="114" y="311"/>
                      <a:pt x="114" y="311"/>
                    </a:cubicBezTo>
                    <a:cubicBezTo>
                      <a:pt x="128" y="281"/>
                      <a:pt x="128" y="281"/>
                      <a:pt x="128" y="281"/>
                    </a:cubicBezTo>
                    <a:cubicBezTo>
                      <a:pt x="145" y="285"/>
                      <a:pt x="163" y="285"/>
                      <a:pt x="181" y="282"/>
                    </a:cubicBezTo>
                    <a:cubicBezTo>
                      <a:pt x="195" y="312"/>
                      <a:pt x="195" y="312"/>
                      <a:pt x="195" y="312"/>
                    </a:cubicBezTo>
                    <a:cubicBezTo>
                      <a:pt x="236" y="295"/>
                      <a:pt x="236" y="295"/>
                      <a:pt x="236" y="295"/>
                    </a:cubicBezTo>
                    <a:cubicBezTo>
                      <a:pt x="225" y="264"/>
                      <a:pt x="225" y="264"/>
                      <a:pt x="225" y="264"/>
                    </a:cubicBezTo>
                    <a:cubicBezTo>
                      <a:pt x="240" y="254"/>
                      <a:pt x="253" y="241"/>
                      <a:pt x="263" y="226"/>
                    </a:cubicBezTo>
                    <a:cubicBezTo>
                      <a:pt x="294" y="238"/>
                      <a:pt x="294" y="238"/>
                      <a:pt x="294" y="238"/>
                    </a:cubicBezTo>
                    <a:cubicBezTo>
                      <a:pt x="311" y="197"/>
                      <a:pt x="311" y="197"/>
                      <a:pt x="311" y="197"/>
                    </a:cubicBezTo>
                    <a:cubicBezTo>
                      <a:pt x="281" y="183"/>
                      <a:pt x="281" y="183"/>
                      <a:pt x="281" y="183"/>
                    </a:cubicBezTo>
                    <a:cubicBezTo>
                      <a:pt x="285" y="166"/>
                      <a:pt x="285" y="148"/>
                      <a:pt x="281" y="130"/>
                    </a:cubicBezTo>
                    <a:close/>
                    <a:moveTo>
                      <a:pt x="155" y="254"/>
                    </a:moveTo>
                    <a:cubicBezTo>
                      <a:pt x="101" y="254"/>
                      <a:pt x="57" y="210"/>
                      <a:pt x="57" y="156"/>
                    </a:cubicBezTo>
                    <a:cubicBezTo>
                      <a:pt x="57" y="101"/>
                      <a:pt x="101" y="57"/>
                      <a:pt x="155" y="57"/>
                    </a:cubicBezTo>
                    <a:cubicBezTo>
                      <a:pt x="210" y="57"/>
                      <a:pt x="254" y="101"/>
                      <a:pt x="254" y="156"/>
                    </a:cubicBezTo>
                    <a:cubicBezTo>
                      <a:pt x="254" y="210"/>
                      <a:pt x="210" y="254"/>
                      <a:pt x="155" y="254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8618835" y="5138484"/>
                <a:ext cx="628205" cy="604138"/>
                <a:chOff x="2607983" y="4241292"/>
                <a:chExt cx="490600" cy="471805"/>
              </a:xfrm>
              <a:solidFill>
                <a:srgbClr val="FEFEFE"/>
              </a:solidFill>
            </p:grpSpPr>
            <p:sp>
              <p:nvSpPr>
                <p:cNvPr id="25" name="Oval 131"/>
                <p:cNvSpPr>
                  <a:spLocks noChangeArrowheads="1"/>
                </p:cNvSpPr>
                <p:nvPr/>
              </p:nvSpPr>
              <p:spPr bwMode="auto">
                <a:xfrm>
                  <a:off x="2742898" y="4241292"/>
                  <a:ext cx="220770" cy="22359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noProof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134"/>
                <p:cNvSpPr/>
                <p:nvPr/>
              </p:nvSpPr>
              <p:spPr bwMode="auto">
                <a:xfrm>
                  <a:off x="2607983" y="4499759"/>
                  <a:ext cx="490600" cy="213338"/>
                </a:xfrm>
                <a:custGeom>
                  <a:avLst/>
                  <a:gdLst>
                    <a:gd name="T0" fmla="*/ 35 w 200"/>
                    <a:gd name="T1" fmla="*/ 87 h 87"/>
                    <a:gd name="T2" fmla="*/ 35 w 200"/>
                    <a:gd name="T3" fmla="*/ 72 h 87"/>
                    <a:gd name="T4" fmla="*/ 46 w 200"/>
                    <a:gd name="T5" fmla="*/ 72 h 87"/>
                    <a:gd name="T6" fmla="*/ 46 w 200"/>
                    <a:gd name="T7" fmla="*/ 87 h 87"/>
                    <a:gd name="T8" fmla="*/ 155 w 200"/>
                    <a:gd name="T9" fmla="*/ 87 h 87"/>
                    <a:gd name="T10" fmla="*/ 155 w 200"/>
                    <a:gd name="T11" fmla="*/ 72 h 87"/>
                    <a:gd name="T12" fmla="*/ 166 w 200"/>
                    <a:gd name="T13" fmla="*/ 72 h 87"/>
                    <a:gd name="T14" fmla="*/ 166 w 200"/>
                    <a:gd name="T15" fmla="*/ 87 h 87"/>
                    <a:gd name="T16" fmla="*/ 199 w 200"/>
                    <a:gd name="T17" fmla="*/ 87 h 87"/>
                    <a:gd name="T18" fmla="*/ 200 w 200"/>
                    <a:gd name="T19" fmla="*/ 43 h 87"/>
                    <a:gd name="T20" fmla="*/ 156 w 200"/>
                    <a:gd name="T21" fmla="*/ 0 h 87"/>
                    <a:gd name="T22" fmla="*/ 156 w 200"/>
                    <a:gd name="T23" fmla="*/ 0 h 87"/>
                    <a:gd name="T24" fmla="*/ 156 w 200"/>
                    <a:gd name="T25" fmla="*/ 0 h 87"/>
                    <a:gd name="T26" fmla="*/ 140 w 200"/>
                    <a:gd name="T27" fmla="*/ 0 h 87"/>
                    <a:gd name="T28" fmla="*/ 100 w 200"/>
                    <a:gd name="T29" fmla="*/ 80 h 87"/>
                    <a:gd name="T30" fmla="*/ 60 w 200"/>
                    <a:gd name="T31" fmla="*/ 0 h 87"/>
                    <a:gd name="T32" fmla="*/ 45 w 200"/>
                    <a:gd name="T33" fmla="*/ 0 h 87"/>
                    <a:gd name="T34" fmla="*/ 45 w 200"/>
                    <a:gd name="T35" fmla="*/ 0 h 87"/>
                    <a:gd name="T36" fmla="*/ 44 w 200"/>
                    <a:gd name="T37" fmla="*/ 0 h 87"/>
                    <a:gd name="T38" fmla="*/ 1 w 200"/>
                    <a:gd name="T39" fmla="*/ 43 h 87"/>
                    <a:gd name="T40" fmla="*/ 0 w 200"/>
                    <a:gd name="T41" fmla="*/ 87 h 87"/>
                    <a:gd name="T42" fmla="*/ 35 w 200"/>
                    <a:gd name="T43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0" h="87">
                      <a:moveTo>
                        <a:pt x="35" y="87"/>
                      </a:moveTo>
                      <a:cubicBezTo>
                        <a:pt x="35" y="72"/>
                        <a:pt x="35" y="72"/>
                        <a:pt x="35" y="72"/>
                      </a:cubicBezTo>
                      <a:cubicBezTo>
                        <a:pt x="46" y="72"/>
                        <a:pt x="46" y="72"/>
                        <a:pt x="46" y="72"/>
                      </a:cubicBezTo>
                      <a:cubicBezTo>
                        <a:pt x="46" y="87"/>
                        <a:pt x="46" y="87"/>
                        <a:pt x="46" y="87"/>
                      </a:cubicBezTo>
                      <a:cubicBezTo>
                        <a:pt x="155" y="87"/>
                        <a:pt x="155" y="87"/>
                        <a:pt x="155" y="87"/>
                      </a:cubicBezTo>
                      <a:cubicBezTo>
                        <a:pt x="155" y="72"/>
                        <a:pt x="155" y="72"/>
                        <a:pt x="155" y="72"/>
                      </a:cubicBezTo>
                      <a:cubicBezTo>
                        <a:pt x="166" y="72"/>
                        <a:pt x="166" y="72"/>
                        <a:pt x="166" y="72"/>
                      </a:cubicBezTo>
                      <a:cubicBezTo>
                        <a:pt x="166" y="87"/>
                        <a:pt x="166" y="87"/>
                        <a:pt x="166" y="87"/>
                      </a:cubicBezTo>
                      <a:cubicBezTo>
                        <a:pt x="199" y="87"/>
                        <a:pt x="199" y="87"/>
                        <a:pt x="199" y="87"/>
                      </a:cubicBezTo>
                      <a:cubicBezTo>
                        <a:pt x="199" y="47"/>
                        <a:pt x="200" y="43"/>
                        <a:pt x="200" y="43"/>
                      </a:cubicBezTo>
                      <a:cubicBezTo>
                        <a:pt x="200" y="19"/>
                        <a:pt x="180" y="0"/>
                        <a:pt x="156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00" y="80"/>
                        <a:pt x="100" y="80"/>
                        <a:pt x="100" y="8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4" y="0"/>
                        <a:pt x="44" y="0"/>
                      </a:cubicBezTo>
                      <a:cubicBezTo>
                        <a:pt x="20" y="0"/>
                        <a:pt x="1" y="19"/>
                        <a:pt x="1" y="43"/>
                      </a:cubicBezTo>
                      <a:cubicBezTo>
                        <a:pt x="1" y="43"/>
                        <a:pt x="0" y="47"/>
                        <a:pt x="0" y="87"/>
                      </a:cubicBezTo>
                      <a:lnTo>
                        <a:pt x="35" y="8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noProof="1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31" name="Subtitle 2"/>
          <p:cNvSpPr txBox="1"/>
          <p:nvPr/>
        </p:nvSpPr>
        <p:spPr>
          <a:xfrm>
            <a:off x="568876" y="1138170"/>
            <a:ext cx="9511231" cy="5189091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400" dirty="0">
                <a:solidFill>
                  <a:schemeClr val="bg1"/>
                </a:solidFill>
              </a:rPr>
              <a:t>要了解总谱读法，先要介绍一下旋律线。一个指挥有无存在价值，往往同指挥有无旋律线有关。</a:t>
            </a:r>
          </a:p>
          <a:p>
            <a:r>
              <a:rPr lang="zh-CN" altLang="zh-CN" sz="2400" dirty="0">
                <a:solidFill>
                  <a:schemeClr val="bg1"/>
                </a:solidFill>
              </a:rPr>
              <a:t>旋律线大体分为高位中位和低位。</a:t>
            </a:r>
          </a:p>
          <a:p>
            <a:r>
              <a:rPr lang="zh-CN" altLang="zh-CN" sz="2400" dirty="0">
                <a:solidFill>
                  <a:schemeClr val="bg1"/>
                </a:solidFill>
              </a:rPr>
              <a:t>高位</a:t>
            </a:r>
            <a:r>
              <a:rPr lang="en-US" altLang="zh-CN" sz="2400" dirty="0">
                <a:solidFill>
                  <a:schemeClr val="bg1"/>
                </a:solidFill>
              </a:rPr>
              <a:t>-</a:t>
            </a:r>
            <a:r>
              <a:rPr lang="zh-CN" altLang="zh-CN" sz="2400" dirty="0">
                <a:solidFill>
                  <a:schemeClr val="bg1"/>
                </a:solidFill>
              </a:rPr>
              <a:t>手势在头和头顶范围，中位</a:t>
            </a:r>
            <a:r>
              <a:rPr lang="en-US" altLang="zh-CN" sz="2400" dirty="0">
                <a:solidFill>
                  <a:schemeClr val="bg1"/>
                </a:solidFill>
              </a:rPr>
              <a:t>-</a:t>
            </a:r>
            <a:r>
              <a:rPr lang="zh-CN" altLang="zh-CN" sz="2400" dirty="0">
                <a:solidFill>
                  <a:schemeClr val="bg1"/>
                </a:solidFill>
              </a:rPr>
              <a:t>手位在胸部范围，低位</a:t>
            </a:r>
            <a:r>
              <a:rPr lang="en-US" altLang="zh-CN" sz="2400" dirty="0">
                <a:solidFill>
                  <a:schemeClr val="bg1"/>
                </a:solidFill>
              </a:rPr>
              <a:t>-</a:t>
            </a:r>
            <a:r>
              <a:rPr lang="zh-CN" altLang="zh-CN" sz="2400" dirty="0">
                <a:solidFill>
                  <a:schemeClr val="bg1"/>
                </a:solidFill>
              </a:rPr>
              <a:t>手势在腰部和腰部以下范围。</a:t>
            </a:r>
          </a:p>
          <a:p>
            <a:r>
              <a:rPr lang="zh-CN" altLang="zh-CN" sz="2400" dirty="0">
                <a:solidFill>
                  <a:schemeClr val="bg1"/>
                </a:solidFill>
              </a:rPr>
              <a:t>◆旋律线的设定：首先排列出歌曲的最低音、最高音和大致的中间音。例如：《黄水谣》最低音（低音</a:t>
            </a:r>
            <a:r>
              <a:rPr lang="en-US" altLang="zh-CN" sz="2400" dirty="0">
                <a:solidFill>
                  <a:schemeClr val="bg1"/>
                </a:solidFill>
              </a:rPr>
              <a:t>so</a:t>
            </a:r>
            <a:r>
              <a:rPr lang="zh-CN" altLang="zh-CN" sz="2400" dirty="0">
                <a:solidFill>
                  <a:schemeClr val="bg1"/>
                </a:solidFill>
              </a:rPr>
              <a:t>）最高音（高音</a:t>
            </a:r>
            <a:r>
              <a:rPr lang="en-US" altLang="zh-CN" sz="2400" dirty="0">
                <a:solidFill>
                  <a:schemeClr val="bg1"/>
                </a:solidFill>
              </a:rPr>
              <a:t>mi</a:t>
            </a:r>
            <a:r>
              <a:rPr lang="zh-CN" altLang="zh-CN" sz="2400" dirty="0">
                <a:solidFill>
                  <a:schemeClr val="bg1"/>
                </a:solidFill>
              </a:rPr>
              <a:t>）中间音（大约为</a:t>
            </a:r>
            <a:r>
              <a:rPr lang="en-US" altLang="zh-CN" sz="2400" dirty="0">
                <a:solidFill>
                  <a:schemeClr val="bg1"/>
                </a:solidFill>
              </a:rPr>
              <a:t>5</a:t>
            </a:r>
            <a:r>
              <a:rPr lang="zh-CN" altLang="zh-CN" sz="2400" dirty="0">
                <a:solidFill>
                  <a:schemeClr val="bg1"/>
                </a:solidFill>
              </a:rPr>
              <a:t>）</a:t>
            </a:r>
          </a:p>
          <a:p>
            <a:r>
              <a:rPr lang="zh-CN" altLang="zh-CN" sz="2400" dirty="0">
                <a:solidFill>
                  <a:schemeClr val="bg1"/>
                </a:solidFill>
              </a:rPr>
              <a:t>如果是节奏的合唱声部，指挥比较容易处理，但如果指挥旋律节奏不同的复调性合唱，指挥就应该使用“总谱读法”，来熟悉各声部，而不能像指挥单声部旋律概念那样来指挥合唱。总谱读法就是将各声部出现主旋律处抽出串联起来（同时也要兼顾其他的声部），这种读谱方法对帮助指挥熟练和提示各声部进入很有好处。</a:t>
            </a:r>
          </a:p>
        </p:txBody>
      </p:sp>
    </p:spTree>
    <p:extLst>
      <p:ext uri="{BB962C8B-B14F-4D97-AF65-F5344CB8AC3E}">
        <p14:creationId xmlns:p14="http://schemas.microsoft.com/office/powerpoint/2010/main" val="20944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14300"/>
            <a:ext cx="12190413" cy="1793810"/>
            <a:chOff x="0" y="-114300"/>
            <a:chExt cx="12190413" cy="179381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3863"/>
              <a:ext cx="647700" cy="11049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2614" y="-114300"/>
              <a:ext cx="637799" cy="1793810"/>
            </a:xfrm>
            <a:prstGeom prst="rect">
              <a:avLst/>
            </a:prstGeom>
          </p:spPr>
        </p:pic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900752" y="302376"/>
              <a:ext cx="53670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171450" lvl="1" indent="-171450">
                <a:buFont typeface="Arial" panose="020B0604020202020204" pitchFamily="34" charset="0"/>
                <a:buChar char="•"/>
                <a:defRPr/>
              </a:pPr>
              <a:r>
                <a:rPr lang="en-US" altLang="zh-CN" sz="240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1.10</a:t>
              </a:r>
              <a:r>
                <a:rPr lang="zh-CN" altLang="en-US" sz="240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合唱指挥一些重要的问题</a:t>
              </a:r>
              <a:endParaRPr lang="en-US" altLang="zh-CN" sz="24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0" y="1091037"/>
              <a:ext cx="1219041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ubtitle 2"/>
          <p:cNvSpPr txBox="1"/>
          <p:nvPr/>
        </p:nvSpPr>
        <p:spPr>
          <a:xfrm>
            <a:off x="8257734" y="2426429"/>
            <a:ext cx="3294879" cy="444515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基础性的拍点练习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Subtitle 2"/>
          <p:cNvSpPr txBox="1"/>
          <p:nvPr/>
        </p:nvSpPr>
        <p:spPr>
          <a:xfrm>
            <a:off x="1125414" y="2450811"/>
            <a:ext cx="2957729" cy="36628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2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音色模拟练习</a:t>
            </a:r>
            <a:endParaRPr lang="en-US" sz="2000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9" name="Subtitle 2"/>
          <p:cNvSpPr txBox="1"/>
          <p:nvPr/>
        </p:nvSpPr>
        <p:spPr>
          <a:xfrm>
            <a:off x="4758393" y="2470573"/>
            <a:ext cx="2824093" cy="36628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2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双手分工节奏练习</a:t>
            </a:r>
            <a:endParaRPr lang="en-US" sz="2000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20" name="Subtitle 2"/>
          <p:cNvSpPr txBox="1"/>
          <p:nvPr/>
        </p:nvSpPr>
        <p:spPr>
          <a:xfrm>
            <a:off x="1125415" y="5398658"/>
            <a:ext cx="2743199" cy="62276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2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渐强渐弱在不同声部的进退次序</a:t>
            </a:r>
            <a:endParaRPr lang="en-US" sz="2000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21" name="Subtitle 2"/>
          <p:cNvSpPr txBox="1"/>
          <p:nvPr/>
        </p:nvSpPr>
        <p:spPr>
          <a:xfrm>
            <a:off x="4758393" y="5398658"/>
            <a:ext cx="2697483" cy="36628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2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合唱风格</a:t>
            </a:r>
            <a:endParaRPr lang="en-US" sz="2000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22" name="Oval 84"/>
          <p:cNvSpPr/>
          <p:nvPr/>
        </p:nvSpPr>
        <p:spPr>
          <a:xfrm>
            <a:off x="9299087" y="1466405"/>
            <a:ext cx="741178" cy="7411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Lato Light" charset="0"/>
            </a:endParaRPr>
          </a:p>
        </p:txBody>
      </p:sp>
      <p:sp>
        <p:nvSpPr>
          <p:cNvPr id="23" name="Oval 86"/>
          <p:cNvSpPr/>
          <p:nvPr/>
        </p:nvSpPr>
        <p:spPr>
          <a:xfrm>
            <a:off x="2128068" y="1513020"/>
            <a:ext cx="741178" cy="7411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Lato Light" charset="0"/>
            </a:endParaRPr>
          </a:p>
        </p:txBody>
      </p:sp>
      <p:sp>
        <p:nvSpPr>
          <p:cNvPr id="24" name="Oval 88"/>
          <p:cNvSpPr/>
          <p:nvPr/>
        </p:nvSpPr>
        <p:spPr>
          <a:xfrm>
            <a:off x="5695148" y="1466405"/>
            <a:ext cx="741178" cy="7411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Lato Light" charset="0"/>
            </a:endParaRPr>
          </a:p>
        </p:txBody>
      </p:sp>
      <p:sp>
        <p:nvSpPr>
          <p:cNvPr id="25" name="Oval 91"/>
          <p:cNvSpPr/>
          <p:nvPr/>
        </p:nvSpPr>
        <p:spPr>
          <a:xfrm>
            <a:off x="9299087" y="4255363"/>
            <a:ext cx="741178" cy="7411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Lato Light" charset="0"/>
            </a:endParaRPr>
          </a:p>
        </p:txBody>
      </p:sp>
      <p:sp>
        <p:nvSpPr>
          <p:cNvPr id="26" name="Oval 93"/>
          <p:cNvSpPr/>
          <p:nvPr/>
        </p:nvSpPr>
        <p:spPr>
          <a:xfrm>
            <a:off x="2128068" y="4255363"/>
            <a:ext cx="741178" cy="7411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Lato Light" charset="0"/>
            </a:endParaRPr>
          </a:p>
        </p:txBody>
      </p:sp>
      <p:sp>
        <p:nvSpPr>
          <p:cNvPr id="27" name="Oval 95"/>
          <p:cNvSpPr/>
          <p:nvPr/>
        </p:nvSpPr>
        <p:spPr>
          <a:xfrm>
            <a:off x="5741060" y="4255363"/>
            <a:ext cx="741178" cy="7411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Lato Light" charset="0"/>
            </a:endParaRPr>
          </a:p>
        </p:txBody>
      </p:sp>
      <p:sp>
        <p:nvSpPr>
          <p:cNvPr id="28" name="Shape 2588"/>
          <p:cNvSpPr/>
          <p:nvPr/>
        </p:nvSpPr>
        <p:spPr>
          <a:xfrm>
            <a:off x="2333906" y="4465204"/>
            <a:ext cx="351804" cy="319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29" name="Shape 2641"/>
          <p:cNvSpPr/>
          <p:nvPr/>
        </p:nvSpPr>
        <p:spPr>
          <a:xfrm>
            <a:off x="9501571" y="4504809"/>
            <a:ext cx="354725" cy="225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30" name="Shape 2688"/>
          <p:cNvSpPr/>
          <p:nvPr/>
        </p:nvSpPr>
        <p:spPr>
          <a:xfrm>
            <a:off x="5971476" y="1690217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31" name="Shape 2571"/>
          <p:cNvSpPr/>
          <p:nvPr/>
        </p:nvSpPr>
        <p:spPr>
          <a:xfrm>
            <a:off x="2325719" y="1689245"/>
            <a:ext cx="345875" cy="34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32" name="Shape 2633"/>
          <p:cNvSpPr/>
          <p:nvPr/>
        </p:nvSpPr>
        <p:spPr>
          <a:xfrm>
            <a:off x="9539269" y="1700848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33" name="Shape 2785"/>
          <p:cNvSpPr/>
          <p:nvPr/>
        </p:nvSpPr>
        <p:spPr>
          <a:xfrm>
            <a:off x="5988476" y="4510850"/>
            <a:ext cx="279328" cy="228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Lato Regular" charset="0"/>
              <a:ea typeface="Lato Regular" charset="0"/>
              <a:cs typeface="Lato Regular" charset="0"/>
            </a:endParaRPr>
          </a:p>
        </p:txBody>
      </p:sp>
      <p:sp>
        <p:nvSpPr>
          <p:cNvPr id="34" name="Subtitle 2"/>
          <p:cNvSpPr txBox="1"/>
          <p:nvPr/>
        </p:nvSpPr>
        <p:spPr>
          <a:xfrm>
            <a:off x="8345655" y="5398658"/>
            <a:ext cx="2838159" cy="36628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20"/>
              </a:lnSpc>
            </a:pPr>
            <a:r>
              <a:rPr lang="zh-CN" altLang="en-US" sz="200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音准与速度的解决</a:t>
            </a:r>
            <a:endParaRPr lang="en-US" sz="2000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3" descr="微信图片_201907031447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" y="-1080135"/>
            <a:ext cx="11555730" cy="86702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448" y="-114300"/>
            <a:ext cx="2438965" cy="685958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794" cy="6859588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2606200" y="2249715"/>
            <a:ext cx="8206942" cy="1771052"/>
          </a:xfrm>
          <a:prstGeom prst="rect">
            <a:avLst/>
          </a:prstGeom>
          <a:solidFill>
            <a:schemeClr val="bg1">
              <a:alpha val="14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7"/>
          <p:cNvSpPr txBox="1"/>
          <p:nvPr/>
        </p:nvSpPr>
        <p:spPr>
          <a:xfrm>
            <a:off x="2977104" y="2423759"/>
            <a:ext cx="7465135" cy="1066165"/>
          </a:xfrm>
          <a:prstGeom prst="rect">
            <a:avLst/>
          </a:prstGeom>
          <a:noFill/>
        </p:spPr>
        <p:txBody>
          <a:bodyPr wrap="square" lIns="51423" tIns="25711" rIns="51423" bIns="25711" rtlCol="0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ctr"/>
            <a:r>
              <a:rPr lang="zh-CN" altLang="en-US" sz="6600" spc="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谢谢您的聆听</a:t>
            </a:r>
            <a:endParaRPr lang="zh-CN" altLang="zh-CN" sz="6600" spc="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59741" y="3494190"/>
            <a:ext cx="74651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00" kern="1700" spc="15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PERFORMANCE ON THE PIANO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5" presetID="2" presetClass="entr" presetSubtype="2" decel="533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125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5" presetID="2" presetClass="entr" presetSubtype="2" decel="533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125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/>
          <p:bldP spid="2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4096829" y="518906"/>
            <a:ext cx="5852389" cy="732230"/>
            <a:chOff x="1491415" y="2381173"/>
            <a:chExt cx="5292831" cy="732230"/>
          </a:xfrm>
        </p:grpSpPr>
        <p:sp>
          <p:nvSpPr>
            <p:cNvPr id="38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022875" cy="732230"/>
            </a:xfrm>
            <a:prstGeom prst="rect">
              <a:avLst/>
            </a:prstGeom>
            <a:solidFill>
              <a:srgbClr val="FFFFFF">
                <a:alpha val="14000"/>
              </a:srgbClr>
            </a:solidFill>
            <a:ln w="9525">
              <a:solidFill>
                <a:schemeClr val="accent1"/>
              </a:solidFill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200" b="1" spc="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zh-CN" sz="3200" b="1" spc="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2863237" y="2450170"/>
              <a:ext cx="3921009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合唱指挥的基本动作训练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2563447" y="1666363"/>
            <a:ext cx="896826" cy="2007020"/>
          </a:xfrm>
          <a:prstGeom prst="rect">
            <a:avLst/>
          </a:prstGeom>
          <a:solidFill>
            <a:schemeClr val="bg1">
              <a:alpha val="14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kumimoji="1" lang="en-US" altLang="zh-CN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kumimoji="1"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kumimoji="1"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448" y="-38100"/>
            <a:ext cx="2438965" cy="685958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85" y="-169545"/>
            <a:ext cx="3734435" cy="685990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096829" y="1508836"/>
            <a:ext cx="4987583" cy="732230"/>
            <a:chOff x="1491415" y="2381173"/>
            <a:chExt cx="4987583" cy="732230"/>
          </a:xfrm>
        </p:grpSpPr>
        <p:sp>
          <p:nvSpPr>
            <p:cNvPr id="21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FFFFFF">
                <a:alpha val="14000"/>
              </a:srgbClr>
            </a:solidFill>
            <a:ln w="9525">
              <a:solidFill>
                <a:schemeClr val="accent1"/>
              </a:solidFill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200" b="1" spc="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zh-CN" sz="3200" b="1" spc="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2952771" y="2450170"/>
              <a:ext cx="352622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合唱指挥技术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击拍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096829" y="2529178"/>
            <a:ext cx="4987583" cy="732230"/>
            <a:chOff x="1491415" y="2381173"/>
            <a:chExt cx="4987583" cy="732230"/>
          </a:xfrm>
        </p:grpSpPr>
        <p:sp>
          <p:nvSpPr>
            <p:cNvPr id="24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FFFFFF">
                <a:alpha val="14000"/>
              </a:srgbClr>
            </a:solidFill>
            <a:ln w="9525">
              <a:solidFill>
                <a:schemeClr val="accent1"/>
              </a:solidFill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200" b="1" spc="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zh-CN" sz="3200" b="1" spc="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2952771" y="2450170"/>
              <a:ext cx="352622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合唱指挥技术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图示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04162" y="4671713"/>
            <a:ext cx="4987583" cy="732230"/>
            <a:chOff x="1491415" y="2381173"/>
            <a:chExt cx="4987583" cy="732230"/>
          </a:xfrm>
        </p:grpSpPr>
        <p:sp>
          <p:nvSpPr>
            <p:cNvPr id="28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FFFFFF">
                <a:alpha val="14000"/>
              </a:srgbClr>
            </a:solidFill>
            <a:ln w="9525">
              <a:solidFill>
                <a:schemeClr val="accent1"/>
              </a:solidFill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200" b="1" spc="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zh-CN" sz="3200" b="1" spc="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2952771" y="2450170"/>
              <a:ext cx="352622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096829" y="3673598"/>
            <a:ext cx="5156353" cy="732230"/>
            <a:chOff x="1491415" y="2381173"/>
            <a:chExt cx="5156353" cy="732230"/>
          </a:xfrm>
        </p:grpSpPr>
        <p:sp>
          <p:nvSpPr>
            <p:cNvPr id="34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FFFFFF">
                <a:alpha val="14000"/>
              </a:srgbClr>
            </a:solidFill>
            <a:ln w="9525">
              <a:solidFill>
                <a:schemeClr val="accent1"/>
              </a:solidFill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200" b="1" spc="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zh-CN" sz="3200" b="1" spc="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2952771" y="2450170"/>
              <a:ext cx="369499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合唱指挥技术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预备拍</a:t>
              </a:r>
            </a:p>
          </p:txBody>
        </p:sp>
      </p:grpSp>
      <p:sp>
        <p:nvSpPr>
          <p:cNvPr id="36" name="矩形 35"/>
          <p:cNvSpPr/>
          <p:nvPr/>
        </p:nvSpPr>
        <p:spPr bwMode="auto">
          <a:xfrm>
            <a:off x="5613680" y="4732525"/>
            <a:ext cx="5248284" cy="549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合唱指挥技术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原拍、分拍、合拍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bldLvl="0" animBg="1"/>
          <p:bldP spid="3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bldLvl="0" animBg="1"/>
          <p:bldP spid="3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4096829" y="518906"/>
            <a:ext cx="6709715" cy="732230"/>
            <a:chOff x="1491415" y="2381173"/>
            <a:chExt cx="6068186" cy="732230"/>
          </a:xfrm>
        </p:grpSpPr>
        <p:sp>
          <p:nvSpPr>
            <p:cNvPr id="38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022875" cy="732230"/>
            </a:xfrm>
            <a:prstGeom prst="rect">
              <a:avLst/>
            </a:prstGeom>
            <a:solidFill>
              <a:srgbClr val="FFFFFF">
                <a:alpha val="14000"/>
              </a:srgbClr>
            </a:solidFill>
            <a:ln w="9525">
              <a:solidFill>
                <a:schemeClr val="accent1"/>
              </a:solidFill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200" b="1" spc="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zh-CN" sz="3200" b="1" spc="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 bwMode="auto">
            <a:xfrm>
              <a:off x="2863236" y="2450170"/>
              <a:ext cx="4696365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合唱指挥技术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左右手的分工协作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2563447" y="1666363"/>
            <a:ext cx="896826" cy="2007020"/>
          </a:xfrm>
          <a:prstGeom prst="rect">
            <a:avLst/>
          </a:prstGeom>
          <a:solidFill>
            <a:schemeClr val="bg1">
              <a:alpha val="14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kumimoji="1" lang="en-US" altLang="zh-CN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ctr"/>
            <a:r>
              <a:rPr kumimoji="1"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kumimoji="1" lang="en-US" altLang="zh-CN" sz="2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448" y="-38100"/>
            <a:ext cx="2438965" cy="685958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85" y="-169545"/>
            <a:ext cx="3734435" cy="685990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096829" y="1508836"/>
            <a:ext cx="5960666" cy="732230"/>
            <a:chOff x="1491415" y="2381173"/>
            <a:chExt cx="5960666" cy="732230"/>
          </a:xfrm>
        </p:grpSpPr>
        <p:sp>
          <p:nvSpPr>
            <p:cNvPr id="21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FFFFFF">
                <a:alpha val="14000"/>
              </a:srgbClr>
            </a:solidFill>
            <a:ln w="9525">
              <a:solidFill>
                <a:schemeClr val="accent1"/>
              </a:solidFill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200" b="1" spc="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zh-CN" altLang="zh-CN" sz="3200" b="1" spc="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2952771" y="2450170"/>
              <a:ext cx="4499310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合唱指挥技术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速度与力度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096829" y="2529178"/>
            <a:ext cx="5960666" cy="732230"/>
            <a:chOff x="1491415" y="2381173"/>
            <a:chExt cx="5960666" cy="732230"/>
          </a:xfrm>
        </p:grpSpPr>
        <p:sp>
          <p:nvSpPr>
            <p:cNvPr id="24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FFFFFF">
                <a:alpha val="14000"/>
              </a:srgbClr>
            </a:solidFill>
            <a:ln w="9525">
              <a:solidFill>
                <a:schemeClr val="accent1"/>
              </a:solidFill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200" b="1" spc="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08</a:t>
              </a:r>
              <a:endParaRPr lang="zh-CN" altLang="zh-CN" sz="3200" b="1" spc="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2952771" y="2450170"/>
              <a:ext cx="4499310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合唱指挥技术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非规范图示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04162" y="4671713"/>
            <a:ext cx="4987583" cy="732230"/>
            <a:chOff x="1491415" y="2381173"/>
            <a:chExt cx="4987583" cy="732230"/>
          </a:xfrm>
        </p:grpSpPr>
        <p:sp>
          <p:nvSpPr>
            <p:cNvPr id="28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FFFFFF">
                <a:alpha val="14000"/>
              </a:srgbClr>
            </a:solidFill>
            <a:ln w="9525">
              <a:solidFill>
                <a:schemeClr val="accent1"/>
              </a:solidFill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200" b="1" spc="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zh-CN" sz="3200" b="1" spc="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 bwMode="auto">
            <a:xfrm>
              <a:off x="2952771" y="2450170"/>
              <a:ext cx="352622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096829" y="3673598"/>
            <a:ext cx="5960666" cy="732230"/>
            <a:chOff x="1491415" y="2381173"/>
            <a:chExt cx="5960666" cy="732230"/>
          </a:xfrm>
        </p:grpSpPr>
        <p:sp>
          <p:nvSpPr>
            <p:cNvPr id="34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solidFill>
              <a:srgbClr val="FFFFFF">
                <a:alpha val="14000"/>
              </a:srgbClr>
            </a:solidFill>
            <a:ln w="9525">
              <a:solidFill>
                <a:schemeClr val="accent1"/>
              </a:solidFill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3200" b="1" spc="6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09</a:t>
              </a:r>
              <a:endParaRPr lang="zh-CN" altLang="zh-CN" sz="3200" b="1" spc="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 bwMode="auto">
            <a:xfrm>
              <a:off x="2952771" y="2450170"/>
              <a:ext cx="4499310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合唱指挥技术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总谱读法</a:t>
              </a:r>
            </a:p>
          </p:txBody>
        </p:sp>
      </p:grpSp>
      <p:sp>
        <p:nvSpPr>
          <p:cNvPr id="36" name="矩形 35"/>
          <p:cNvSpPr/>
          <p:nvPr/>
        </p:nvSpPr>
        <p:spPr bwMode="auto">
          <a:xfrm>
            <a:off x="5613679" y="4732525"/>
            <a:ext cx="5068175" cy="549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合唱指挥技术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一些重要的练习</a:t>
            </a:r>
          </a:p>
        </p:txBody>
      </p:sp>
    </p:spTree>
    <p:extLst>
      <p:ext uri="{BB962C8B-B14F-4D97-AF65-F5344CB8AC3E}">
        <p14:creationId xmlns:p14="http://schemas.microsoft.com/office/powerpoint/2010/main" val="356188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bldLvl="0" animBg="1"/>
          <p:bldP spid="3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bldLvl="0" animBg="1"/>
          <p:bldP spid="3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14300"/>
            <a:ext cx="12190413" cy="1793810"/>
            <a:chOff x="0" y="-114300"/>
            <a:chExt cx="12190413" cy="179381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3863"/>
              <a:ext cx="647700" cy="11049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2614" y="-114300"/>
              <a:ext cx="637799" cy="1793810"/>
            </a:xfrm>
            <a:prstGeom prst="rect">
              <a:avLst/>
            </a:prstGeom>
          </p:spPr>
        </p:pic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518098" y="319751"/>
              <a:ext cx="4732822" cy="86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accent1">
                      <a:lumMod val="75000"/>
                    </a:schemeClr>
                  </a:solidFill>
                </a:rPr>
                <a:t>1.1</a:t>
              </a: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合唱指挥的基本动作训练</a:t>
              </a:r>
            </a:p>
            <a:p>
              <a:pPr algn="ctr" eaLnBrk="1" hangingPunct="1"/>
              <a:endPara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0" y="1091037"/>
              <a:ext cx="1219041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31"/>
          <p:cNvGrpSpPr/>
          <p:nvPr/>
        </p:nvGrpSpPr>
        <p:grpSpPr>
          <a:xfrm>
            <a:off x="306533" y="1351128"/>
            <a:ext cx="3773897" cy="4075151"/>
            <a:chOff x="865427" y="2038231"/>
            <a:chExt cx="2586737" cy="2673392"/>
          </a:xfrm>
        </p:grpSpPr>
        <p:sp>
          <p:nvSpPr>
            <p:cNvPr id="13" name="Rectángulo 28"/>
            <p:cNvSpPr/>
            <p:nvPr/>
          </p:nvSpPr>
          <p:spPr>
            <a:xfrm>
              <a:off x="935958" y="2038231"/>
              <a:ext cx="2516206" cy="1029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400" dirty="0">
                  <a:solidFill>
                    <a:schemeClr val="bg1"/>
                  </a:solidFill>
                  <a:effectLst/>
                  <a:ea typeface="宋体" panose="02010600030101010101" pitchFamily="2" charset="-122"/>
                  <a:cs typeface="Times New Roman" panose="02020603050405020304" pitchFamily="18" charset="0"/>
                </a:rPr>
                <a:t>带领合唱团将音乐作品正确完美的表达出来，指挥的首要任务不是展示技巧，而是表现音乐。</a:t>
              </a:r>
              <a:endParaRPr lang="es-ES" sz="24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15" name="Rectángulo 30"/>
            <p:cNvSpPr/>
            <p:nvPr/>
          </p:nvSpPr>
          <p:spPr>
            <a:xfrm>
              <a:off x="865427" y="3924180"/>
              <a:ext cx="2516206" cy="787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400" dirty="0">
                  <a:solidFill>
                    <a:schemeClr val="bg1"/>
                  </a:solidFill>
                  <a:effectLst/>
                  <a:ea typeface="宋体" panose="02010600030101010101" pitchFamily="2" charset="-122"/>
                  <a:cs typeface="Times New Roman" panose="02020603050405020304" pitchFamily="18" charset="0"/>
                </a:rPr>
                <a:t>合唱指挥毕生追求的技巧可以概括为三个字： “准、简、美”</a:t>
              </a:r>
              <a:endParaRPr lang="es-ES" sz="24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6" name="Grupo 32"/>
          <p:cNvGrpSpPr/>
          <p:nvPr/>
        </p:nvGrpSpPr>
        <p:grpSpPr>
          <a:xfrm>
            <a:off x="6836683" y="1351128"/>
            <a:ext cx="5078652" cy="4752258"/>
            <a:chOff x="1198502" y="2212469"/>
            <a:chExt cx="2439458" cy="2985340"/>
          </a:xfrm>
        </p:grpSpPr>
        <p:sp>
          <p:nvSpPr>
            <p:cNvPr id="18" name="Rectángulo 34"/>
            <p:cNvSpPr/>
            <p:nvPr/>
          </p:nvSpPr>
          <p:spPr>
            <a:xfrm>
              <a:off x="1198502" y="2212469"/>
              <a:ext cx="2439458" cy="1643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400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指挥动作是无声的演唱，以手势动作、面部表情、身体的动态，作为表达自己对音乐的解释、处理以及对演唱、伴奏的要求，一切都围绕着如何调动合唱队员的歌唱热情、表现音乐和有利于控制、把握演唱的全过程来确定</a:t>
              </a:r>
              <a:r>
                <a:rPr lang="zh-CN" altLang="zh-CN" sz="1800" kern="100" dirty="0"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endParaRPr lang="es-ES" sz="20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20" name="Rectángulo 36"/>
            <p:cNvSpPr/>
            <p:nvPr/>
          </p:nvSpPr>
          <p:spPr>
            <a:xfrm>
              <a:off x="1198502" y="4018414"/>
              <a:ext cx="2439458" cy="1179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2400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评价一个指挥的工作，首先是合唱唱的好，既忠于原作的风格，准确展示了作者的意图，又有指挥自己的再创造。</a:t>
              </a:r>
              <a:endParaRPr lang="zh-CN" altLang="zh-CN" sz="2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endParaRPr lang="zh-CN" altLang="zh-CN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41554" y="2785403"/>
            <a:ext cx="2713991" cy="2351376"/>
            <a:chOff x="4502733" y="2695008"/>
            <a:chExt cx="3375341" cy="3074638"/>
          </a:xfrm>
        </p:grpSpPr>
        <p:grpSp>
          <p:nvGrpSpPr>
            <p:cNvPr id="21" name="组合 20"/>
            <p:cNvGrpSpPr/>
            <p:nvPr/>
          </p:nvGrpSpPr>
          <p:grpSpPr>
            <a:xfrm>
              <a:off x="5071763" y="2960182"/>
              <a:ext cx="2806311" cy="2809464"/>
              <a:chOff x="1903413" y="1601788"/>
              <a:chExt cx="1949450" cy="1951038"/>
            </a:xfrm>
          </p:grpSpPr>
          <p:sp>
            <p:nvSpPr>
              <p:cNvPr id="22" name="Oval 6"/>
              <p:cNvSpPr>
                <a:spLocks noChangeArrowheads="1"/>
              </p:cNvSpPr>
              <p:nvPr/>
            </p:nvSpPr>
            <p:spPr bwMode="auto">
              <a:xfrm>
                <a:off x="1911350" y="1611313"/>
                <a:ext cx="1931987" cy="1931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Oval 7"/>
              <p:cNvSpPr>
                <a:spLocks noChangeArrowheads="1"/>
              </p:cNvSpPr>
              <p:nvPr/>
            </p:nvSpPr>
            <p:spPr bwMode="auto">
              <a:xfrm>
                <a:off x="2730500" y="2430463"/>
                <a:ext cx="295275" cy="2952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>
                <a:spLocks noEditPoints="1"/>
              </p:cNvSpPr>
              <p:nvPr/>
            </p:nvSpPr>
            <p:spPr bwMode="auto">
              <a:xfrm>
                <a:off x="1903413" y="1601788"/>
                <a:ext cx="1949450" cy="1951038"/>
              </a:xfrm>
              <a:custGeom>
                <a:avLst/>
                <a:gdLst>
                  <a:gd name="T0" fmla="*/ 660 w 1320"/>
                  <a:gd name="T1" fmla="*/ 0 h 1320"/>
                  <a:gd name="T2" fmla="*/ 0 w 1320"/>
                  <a:gd name="T3" fmla="*/ 660 h 1320"/>
                  <a:gd name="T4" fmla="*/ 660 w 1320"/>
                  <a:gd name="T5" fmla="*/ 1320 h 1320"/>
                  <a:gd name="T6" fmla="*/ 1320 w 1320"/>
                  <a:gd name="T7" fmla="*/ 660 h 1320"/>
                  <a:gd name="T8" fmla="*/ 660 w 1320"/>
                  <a:gd name="T9" fmla="*/ 0 h 1320"/>
                  <a:gd name="T10" fmla="*/ 660 w 1320"/>
                  <a:gd name="T11" fmla="*/ 1224 h 1320"/>
                  <a:gd name="T12" fmla="*/ 96 w 1320"/>
                  <a:gd name="T13" fmla="*/ 660 h 1320"/>
                  <a:gd name="T14" fmla="*/ 660 w 1320"/>
                  <a:gd name="T15" fmla="*/ 96 h 1320"/>
                  <a:gd name="T16" fmla="*/ 1224 w 1320"/>
                  <a:gd name="T17" fmla="*/ 660 h 1320"/>
                  <a:gd name="T18" fmla="*/ 660 w 1320"/>
                  <a:gd name="T19" fmla="*/ 1224 h 1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0" h="1320">
                    <a:moveTo>
                      <a:pt x="660" y="0"/>
                    </a:moveTo>
                    <a:cubicBezTo>
                      <a:pt x="295" y="0"/>
                      <a:pt x="0" y="296"/>
                      <a:pt x="0" y="660"/>
                    </a:cubicBezTo>
                    <a:cubicBezTo>
                      <a:pt x="0" y="1025"/>
                      <a:pt x="295" y="1320"/>
                      <a:pt x="660" y="1320"/>
                    </a:cubicBezTo>
                    <a:cubicBezTo>
                      <a:pt x="1025" y="1320"/>
                      <a:pt x="1320" y="1025"/>
                      <a:pt x="1320" y="660"/>
                    </a:cubicBezTo>
                    <a:cubicBezTo>
                      <a:pt x="1320" y="296"/>
                      <a:pt x="1025" y="0"/>
                      <a:pt x="660" y="0"/>
                    </a:cubicBezTo>
                    <a:close/>
                    <a:moveTo>
                      <a:pt x="660" y="1224"/>
                    </a:moveTo>
                    <a:cubicBezTo>
                      <a:pt x="349" y="1224"/>
                      <a:pt x="96" y="972"/>
                      <a:pt x="96" y="660"/>
                    </a:cubicBezTo>
                    <a:cubicBezTo>
                      <a:pt x="96" y="349"/>
                      <a:pt x="349" y="96"/>
                      <a:pt x="660" y="96"/>
                    </a:cubicBezTo>
                    <a:cubicBezTo>
                      <a:pt x="971" y="96"/>
                      <a:pt x="1224" y="349"/>
                      <a:pt x="1224" y="660"/>
                    </a:cubicBezTo>
                    <a:cubicBezTo>
                      <a:pt x="1224" y="972"/>
                      <a:pt x="971" y="1224"/>
                      <a:pt x="660" y="1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2181225" y="1882776"/>
                <a:ext cx="1392237" cy="1390650"/>
              </a:xfrm>
              <a:custGeom>
                <a:avLst/>
                <a:gdLst>
                  <a:gd name="T0" fmla="*/ 471 w 942"/>
                  <a:gd name="T1" fmla="*/ 0 h 941"/>
                  <a:gd name="T2" fmla="*/ 0 w 942"/>
                  <a:gd name="T3" fmla="*/ 470 h 941"/>
                  <a:gd name="T4" fmla="*/ 471 w 942"/>
                  <a:gd name="T5" fmla="*/ 941 h 941"/>
                  <a:gd name="T6" fmla="*/ 942 w 942"/>
                  <a:gd name="T7" fmla="*/ 470 h 941"/>
                  <a:gd name="T8" fmla="*/ 471 w 942"/>
                  <a:gd name="T9" fmla="*/ 0 h 941"/>
                  <a:gd name="T10" fmla="*/ 471 w 942"/>
                  <a:gd name="T11" fmla="*/ 854 h 941"/>
                  <a:gd name="T12" fmla="*/ 87 w 942"/>
                  <a:gd name="T13" fmla="*/ 470 h 941"/>
                  <a:gd name="T14" fmla="*/ 471 w 942"/>
                  <a:gd name="T15" fmla="*/ 86 h 941"/>
                  <a:gd name="T16" fmla="*/ 855 w 942"/>
                  <a:gd name="T17" fmla="*/ 470 h 941"/>
                  <a:gd name="T18" fmla="*/ 471 w 942"/>
                  <a:gd name="T19" fmla="*/ 854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2" h="941">
                    <a:moveTo>
                      <a:pt x="471" y="0"/>
                    </a:moveTo>
                    <a:cubicBezTo>
                      <a:pt x="211" y="0"/>
                      <a:pt x="0" y="210"/>
                      <a:pt x="0" y="470"/>
                    </a:cubicBezTo>
                    <a:cubicBezTo>
                      <a:pt x="0" y="730"/>
                      <a:pt x="211" y="941"/>
                      <a:pt x="471" y="941"/>
                    </a:cubicBezTo>
                    <a:cubicBezTo>
                      <a:pt x="731" y="941"/>
                      <a:pt x="942" y="730"/>
                      <a:pt x="942" y="470"/>
                    </a:cubicBezTo>
                    <a:cubicBezTo>
                      <a:pt x="942" y="210"/>
                      <a:pt x="731" y="0"/>
                      <a:pt x="471" y="0"/>
                    </a:cubicBezTo>
                    <a:close/>
                    <a:moveTo>
                      <a:pt x="471" y="854"/>
                    </a:moveTo>
                    <a:cubicBezTo>
                      <a:pt x="259" y="854"/>
                      <a:pt x="87" y="682"/>
                      <a:pt x="87" y="470"/>
                    </a:cubicBezTo>
                    <a:cubicBezTo>
                      <a:pt x="87" y="258"/>
                      <a:pt x="259" y="86"/>
                      <a:pt x="471" y="86"/>
                    </a:cubicBezTo>
                    <a:cubicBezTo>
                      <a:pt x="683" y="86"/>
                      <a:pt x="855" y="258"/>
                      <a:pt x="855" y="470"/>
                    </a:cubicBezTo>
                    <a:cubicBezTo>
                      <a:pt x="855" y="682"/>
                      <a:pt x="683" y="854"/>
                      <a:pt x="471" y="8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0"/>
              <p:cNvSpPr>
                <a:spLocks noEditPoints="1"/>
              </p:cNvSpPr>
              <p:nvPr/>
            </p:nvSpPr>
            <p:spPr bwMode="auto">
              <a:xfrm>
                <a:off x="2468563" y="2168526"/>
                <a:ext cx="819150" cy="819150"/>
              </a:xfrm>
              <a:custGeom>
                <a:avLst/>
                <a:gdLst>
                  <a:gd name="T0" fmla="*/ 277 w 554"/>
                  <a:gd name="T1" fmla="*/ 0 h 555"/>
                  <a:gd name="T2" fmla="*/ 0 w 554"/>
                  <a:gd name="T3" fmla="*/ 277 h 555"/>
                  <a:gd name="T4" fmla="*/ 277 w 554"/>
                  <a:gd name="T5" fmla="*/ 555 h 555"/>
                  <a:gd name="T6" fmla="*/ 554 w 554"/>
                  <a:gd name="T7" fmla="*/ 277 h 555"/>
                  <a:gd name="T8" fmla="*/ 277 w 554"/>
                  <a:gd name="T9" fmla="*/ 0 h 555"/>
                  <a:gd name="T10" fmla="*/ 277 w 554"/>
                  <a:gd name="T11" fmla="*/ 464 h 555"/>
                  <a:gd name="T12" fmla="*/ 90 w 554"/>
                  <a:gd name="T13" fmla="*/ 277 h 555"/>
                  <a:gd name="T14" fmla="*/ 277 w 554"/>
                  <a:gd name="T15" fmla="*/ 91 h 555"/>
                  <a:gd name="T16" fmla="*/ 464 w 554"/>
                  <a:gd name="T17" fmla="*/ 277 h 555"/>
                  <a:gd name="T18" fmla="*/ 277 w 554"/>
                  <a:gd name="T19" fmla="*/ 464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4" h="555">
                    <a:moveTo>
                      <a:pt x="277" y="0"/>
                    </a:moveTo>
                    <a:cubicBezTo>
                      <a:pt x="124" y="0"/>
                      <a:pt x="0" y="124"/>
                      <a:pt x="0" y="277"/>
                    </a:cubicBezTo>
                    <a:cubicBezTo>
                      <a:pt x="0" y="430"/>
                      <a:pt x="124" y="555"/>
                      <a:pt x="277" y="555"/>
                    </a:cubicBezTo>
                    <a:cubicBezTo>
                      <a:pt x="430" y="555"/>
                      <a:pt x="554" y="430"/>
                      <a:pt x="554" y="277"/>
                    </a:cubicBezTo>
                    <a:cubicBezTo>
                      <a:pt x="554" y="124"/>
                      <a:pt x="430" y="0"/>
                      <a:pt x="277" y="0"/>
                    </a:cubicBezTo>
                    <a:close/>
                    <a:moveTo>
                      <a:pt x="277" y="464"/>
                    </a:moveTo>
                    <a:cubicBezTo>
                      <a:pt x="174" y="464"/>
                      <a:pt x="90" y="380"/>
                      <a:pt x="90" y="277"/>
                    </a:cubicBezTo>
                    <a:cubicBezTo>
                      <a:pt x="90" y="174"/>
                      <a:pt x="174" y="91"/>
                      <a:pt x="277" y="91"/>
                    </a:cubicBezTo>
                    <a:cubicBezTo>
                      <a:pt x="380" y="91"/>
                      <a:pt x="464" y="174"/>
                      <a:pt x="464" y="277"/>
                    </a:cubicBezTo>
                    <a:cubicBezTo>
                      <a:pt x="464" y="380"/>
                      <a:pt x="380" y="464"/>
                      <a:pt x="277" y="4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502733" y="2695008"/>
              <a:ext cx="1976758" cy="1671048"/>
              <a:chOff x="1508126" y="1417638"/>
              <a:chExt cx="1373187" cy="1160463"/>
            </a:xfrm>
          </p:grpSpPr>
          <p:sp>
            <p:nvSpPr>
              <p:cNvPr id="28" name="Freeform 11"/>
              <p:cNvSpPr/>
              <p:nvPr/>
            </p:nvSpPr>
            <p:spPr bwMode="auto">
              <a:xfrm>
                <a:off x="1508126" y="1636713"/>
                <a:ext cx="444500" cy="239713"/>
              </a:xfrm>
              <a:custGeom>
                <a:avLst/>
                <a:gdLst>
                  <a:gd name="T0" fmla="*/ 280 w 280"/>
                  <a:gd name="T1" fmla="*/ 117 h 151"/>
                  <a:gd name="T2" fmla="*/ 146 w 280"/>
                  <a:gd name="T3" fmla="*/ 151 h 151"/>
                  <a:gd name="T4" fmla="*/ 0 w 280"/>
                  <a:gd name="T5" fmla="*/ 33 h 151"/>
                  <a:gd name="T6" fmla="*/ 134 w 280"/>
                  <a:gd name="T7" fmla="*/ 0 h 151"/>
                  <a:gd name="T8" fmla="*/ 280 w 280"/>
                  <a:gd name="T9" fmla="*/ 11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151">
                    <a:moveTo>
                      <a:pt x="280" y="117"/>
                    </a:moveTo>
                    <a:lnTo>
                      <a:pt x="146" y="151"/>
                    </a:lnTo>
                    <a:lnTo>
                      <a:pt x="0" y="33"/>
                    </a:lnTo>
                    <a:lnTo>
                      <a:pt x="134" y="0"/>
                    </a:lnTo>
                    <a:lnTo>
                      <a:pt x="280" y="11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2"/>
              <p:cNvSpPr/>
              <p:nvPr/>
            </p:nvSpPr>
            <p:spPr bwMode="auto">
              <a:xfrm>
                <a:off x="1720850" y="1417638"/>
                <a:ext cx="238125" cy="404813"/>
              </a:xfrm>
              <a:custGeom>
                <a:avLst/>
                <a:gdLst>
                  <a:gd name="T0" fmla="*/ 146 w 150"/>
                  <a:gd name="T1" fmla="*/ 255 h 255"/>
                  <a:gd name="T2" fmla="*/ 150 w 150"/>
                  <a:gd name="T3" fmla="*/ 117 h 255"/>
                  <a:gd name="T4" fmla="*/ 4 w 150"/>
                  <a:gd name="T5" fmla="*/ 0 h 255"/>
                  <a:gd name="T6" fmla="*/ 0 w 150"/>
                  <a:gd name="T7" fmla="*/ 138 h 255"/>
                  <a:gd name="T8" fmla="*/ 146 w 150"/>
                  <a:gd name="T9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255">
                    <a:moveTo>
                      <a:pt x="146" y="255"/>
                    </a:moveTo>
                    <a:lnTo>
                      <a:pt x="150" y="117"/>
                    </a:lnTo>
                    <a:lnTo>
                      <a:pt x="4" y="0"/>
                    </a:lnTo>
                    <a:lnTo>
                      <a:pt x="0" y="138"/>
                    </a:lnTo>
                    <a:lnTo>
                      <a:pt x="146" y="2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"/>
              <p:cNvSpPr/>
              <p:nvPr/>
            </p:nvSpPr>
            <p:spPr bwMode="auto">
              <a:xfrm>
                <a:off x="1660525" y="1577976"/>
                <a:ext cx="1174750" cy="965200"/>
              </a:xfrm>
              <a:custGeom>
                <a:avLst/>
                <a:gdLst>
                  <a:gd name="T0" fmla="*/ 772 w 795"/>
                  <a:gd name="T1" fmla="*/ 654 h 654"/>
                  <a:gd name="T2" fmla="*/ 759 w 795"/>
                  <a:gd name="T3" fmla="*/ 649 h 654"/>
                  <a:gd name="T4" fmla="*/ 10 w 795"/>
                  <a:gd name="T5" fmla="*/ 39 h 654"/>
                  <a:gd name="T6" fmla="*/ 7 w 795"/>
                  <a:gd name="T7" fmla="*/ 10 h 654"/>
                  <a:gd name="T8" fmla="*/ 36 w 795"/>
                  <a:gd name="T9" fmla="*/ 8 h 654"/>
                  <a:gd name="T10" fmla="*/ 785 w 795"/>
                  <a:gd name="T11" fmla="*/ 618 h 654"/>
                  <a:gd name="T12" fmla="*/ 788 w 795"/>
                  <a:gd name="T13" fmla="*/ 646 h 654"/>
                  <a:gd name="T14" fmla="*/ 772 w 795"/>
                  <a:gd name="T15" fmla="*/ 65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5" h="654">
                    <a:moveTo>
                      <a:pt x="772" y="654"/>
                    </a:moveTo>
                    <a:cubicBezTo>
                      <a:pt x="768" y="654"/>
                      <a:pt x="763" y="652"/>
                      <a:pt x="759" y="64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" y="32"/>
                      <a:pt x="0" y="19"/>
                      <a:pt x="7" y="10"/>
                    </a:cubicBezTo>
                    <a:cubicBezTo>
                      <a:pt x="14" y="2"/>
                      <a:pt x="27" y="0"/>
                      <a:pt x="36" y="8"/>
                    </a:cubicBezTo>
                    <a:cubicBezTo>
                      <a:pt x="785" y="618"/>
                      <a:pt x="785" y="618"/>
                      <a:pt x="785" y="618"/>
                    </a:cubicBezTo>
                    <a:cubicBezTo>
                      <a:pt x="794" y="625"/>
                      <a:pt x="795" y="638"/>
                      <a:pt x="788" y="646"/>
                    </a:cubicBezTo>
                    <a:cubicBezTo>
                      <a:pt x="784" y="651"/>
                      <a:pt x="778" y="654"/>
                      <a:pt x="772" y="65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4"/>
              <p:cNvSpPr/>
              <p:nvPr/>
            </p:nvSpPr>
            <p:spPr bwMode="auto">
              <a:xfrm>
                <a:off x="2600325" y="2459038"/>
                <a:ext cx="280987" cy="119063"/>
              </a:xfrm>
              <a:custGeom>
                <a:avLst/>
                <a:gdLst>
                  <a:gd name="T0" fmla="*/ 0 w 177"/>
                  <a:gd name="T1" fmla="*/ 12 h 75"/>
                  <a:gd name="T2" fmla="*/ 177 w 177"/>
                  <a:gd name="T3" fmla="*/ 75 h 75"/>
                  <a:gd name="T4" fmla="*/ 85 w 177"/>
                  <a:gd name="T5" fmla="*/ 0 h 75"/>
                  <a:gd name="T6" fmla="*/ 0 w 177"/>
                  <a:gd name="T7" fmla="*/ 1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75">
                    <a:moveTo>
                      <a:pt x="0" y="12"/>
                    </a:moveTo>
                    <a:lnTo>
                      <a:pt x="177" y="75"/>
                    </a:lnTo>
                    <a:lnTo>
                      <a:pt x="8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5"/>
              <p:cNvSpPr/>
              <p:nvPr/>
            </p:nvSpPr>
            <p:spPr bwMode="auto">
              <a:xfrm>
                <a:off x="2725738" y="2324101"/>
                <a:ext cx="155575" cy="254000"/>
              </a:xfrm>
              <a:custGeom>
                <a:avLst/>
                <a:gdLst>
                  <a:gd name="T0" fmla="*/ 6 w 98"/>
                  <a:gd name="T1" fmla="*/ 85 h 160"/>
                  <a:gd name="T2" fmla="*/ 98 w 98"/>
                  <a:gd name="T3" fmla="*/ 160 h 160"/>
                  <a:gd name="T4" fmla="*/ 0 w 98"/>
                  <a:gd name="T5" fmla="*/ 0 h 160"/>
                  <a:gd name="T6" fmla="*/ 6 w 98"/>
                  <a:gd name="T7" fmla="*/ 8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60">
                    <a:moveTo>
                      <a:pt x="6" y="85"/>
                    </a:moveTo>
                    <a:lnTo>
                      <a:pt x="98" y="160"/>
                    </a:lnTo>
                    <a:lnTo>
                      <a:pt x="0" y="0"/>
                    </a:lnTo>
                    <a:lnTo>
                      <a:pt x="6" y="8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14300"/>
            <a:ext cx="12190413" cy="1793810"/>
            <a:chOff x="0" y="-114300"/>
            <a:chExt cx="12190413" cy="179381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3863"/>
              <a:ext cx="647700" cy="11049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2614" y="-114300"/>
              <a:ext cx="637799" cy="1793810"/>
            </a:xfrm>
            <a:prstGeom prst="rect">
              <a:avLst/>
            </a:prstGeom>
          </p:spPr>
        </p:pic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518098" y="319751"/>
              <a:ext cx="4732822" cy="86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chemeClr val="accent1">
                      <a:lumMod val="75000"/>
                    </a:schemeClr>
                  </a:solidFill>
                </a:rPr>
                <a:t>1.1</a:t>
              </a: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合唱指挥的基本动作训练</a:t>
              </a:r>
            </a:p>
            <a:p>
              <a:pPr algn="ctr" eaLnBrk="1" hangingPunct="1"/>
              <a:endParaRPr lang="zh-CN" altLang="en-US" sz="2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0" y="1091037"/>
              <a:ext cx="1219041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31"/>
          <p:cNvGrpSpPr/>
          <p:nvPr/>
        </p:nvGrpSpPr>
        <p:grpSpPr>
          <a:xfrm>
            <a:off x="306533" y="1351128"/>
            <a:ext cx="3773897" cy="4352151"/>
            <a:chOff x="865427" y="2038231"/>
            <a:chExt cx="2586737" cy="2855110"/>
          </a:xfrm>
        </p:grpSpPr>
        <p:sp>
          <p:nvSpPr>
            <p:cNvPr id="13" name="Rectángulo 28"/>
            <p:cNvSpPr/>
            <p:nvPr/>
          </p:nvSpPr>
          <p:spPr>
            <a:xfrm>
              <a:off x="935958" y="2038231"/>
              <a:ext cx="2516206" cy="1150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800" kern="100" dirty="0">
                  <a:solidFill>
                    <a:schemeClr val="bg1"/>
                  </a:solidFill>
                  <a:effectLst/>
                  <a:latin typeface="宋体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1.</a:t>
              </a:r>
              <a:r>
                <a:rPr lang="zh-CN" altLang="zh-CN" sz="1800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体位</a:t>
              </a:r>
              <a:endPara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indent="304800" algn="just"/>
              <a:r>
                <a:rPr lang="zh-CN" altLang="zh-CN" sz="1800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站立挺拔，收腹挺胸，直立在合唱队员面前，要非常的放松、自然、美观、大方。双脚与肩同宽或者一只稍靠前，在指挥的过程中，身形与站位可有变化和移动。</a:t>
              </a:r>
              <a:endPara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Rectángulo 30"/>
            <p:cNvSpPr/>
            <p:nvPr/>
          </p:nvSpPr>
          <p:spPr>
            <a:xfrm>
              <a:off x="865427" y="3924180"/>
              <a:ext cx="2516206" cy="969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04800" algn="just"/>
              <a:r>
                <a:rPr lang="zh-CN" altLang="zh-CN" sz="1800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两手的分工：右手掌握节拍，左手提示各种表情（强、弱、进、出等，有时左右手也会互换功能，或两手一起击拍、两手一起提示表情）</a:t>
              </a:r>
              <a:endPara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upo 32"/>
          <p:cNvGrpSpPr/>
          <p:nvPr/>
        </p:nvGrpSpPr>
        <p:grpSpPr>
          <a:xfrm>
            <a:off x="6836683" y="1351128"/>
            <a:ext cx="5078652" cy="4382926"/>
            <a:chOff x="1198502" y="2212469"/>
            <a:chExt cx="2439458" cy="2753328"/>
          </a:xfrm>
        </p:grpSpPr>
        <p:sp>
          <p:nvSpPr>
            <p:cNvPr id="18" name="Rectángulo 34"/>
            <p:cNvSpPr/>
            <p:nvPr/>
          </p:nvSpPr>
          <p:spPr>
            <a:xfrm>
              <a:off x="1198502" y="2212469"/>
              <a:ext cx="2439458" cy="94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800" kern="100" dirty="0">
                  <a:solidFill>
                    <a:schemeClr val="bg1"/>
                  </a:solidFill>
                  <a:effectLst/>
                  <a:latin typeface="宋体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2.</a:t>
              </a:r>
              <a:r>
                <a:rPr lang="zh-CN" altLang="zh-CN" sz="1800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臂位</a:t>
              </a:r>
              <a:endPara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indent="304800" algn="just"/>
              <a:r>
                <a:rPr lang="zh-CN" altLang="zh-CN" sz="1800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手肘略抬起，位置略高。运动范围可上至头顶，下至腰部。左右活动范围可达</a:t>
              </a:r>
              <a:r>
                <a:rPr lang="en-US" altLang="zh-CN" sz="1800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180</a:t>
              </a:r>
              <a:r>
                <a:rPr lang="zh-CN" altLang="zh-CN" sz="1800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度或者更多。</a:t>
              </a:r>
              <a:endPara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endPara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endParaRPr lang="es-ES" sz="2000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20" name="Rectángulo 36"/>
            <p:cNvSpPr/>
            <p:nvPr/>
          </p:nvSpPr>
          <p:spPr>
            <a:xfrm>
              <a:off x="1198502" y="4018414"/>
              <a:ext cx="2439458" cy="94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800" kern="100" dirty="0">
                  <a:solidFill>
                    <a:schemeClr val="bg1"/>
                  </a:solidFill>
                  <a:effectLst/>
                  <a:latin typeface="宋体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3.</a:t>
              </a:r>
              <a:r>
                <a:rPr lang="zh-CN" altLang="zh-CN" sz="1800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手位</a:t>
              </a:r>
              <a:endPara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indent="304800" algn="just"/>
              <a:r>
                <a:rPr lang="zh-CN" altLang="zh-CN" sz="1800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指挥主要用手，双手要有控制感，双手置于胸前，手型自然放松呈弧形，左手比右手稍靠下，掌心通常向下，也可向内，有时也向上。</a:t>
              </a:r>
              <a:endPara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endParaRPr lang="zh-CN" altLang="zh-CN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41554" y="2785403"/>
            <a:ext cx="2713991" cy="2351376"/>
            <a:chOff x="4502733" y="2695008"/>
            <a:chExt cx="3375341" cy="3074638"/>
          </a:xfrm>
        </p:grpSpPr>
        <p:grpSp>
          <p:nvGrpSpPr>
            <p:cNvPr id="21" name="组合 20"/>
            <p:cNvGrpSpPr/>
            <p:nvPr/>
          </p:nvGrpSpPr>
          <p:grpSpPr>
            <a:xfrm>
              <a:off x="5071763" y="2960182"/>
              <a:ext cx="2806311" cy="2809464"/>
              <a:chOff x="1903413" y="1601788"/>
              <a:chExt cx="1949450" cy="1951038"/>
            </a:xfrm>
          </p:grpSpPr>
          <p:sp>
            <p:nvSpPr>
              <p:cNvPr id="22" name="Oval 6"/>
              <p:cNvSpPr>
                <a:spLocks noChangeArrowheads="1"/>
              </p:cNvSpPr>
              <p:nvPr/>
            </p:nvSpPr>
            <p:spPr bwMode="auto">
              <a:xfrm>
                <a:off x="1911350" y="1611313"/>
                <a:ext cx="1931987" cy="19319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Oval 7"/>
              <p:cNvSpPr>
                <a:spLocks noChangeArrowheads="1"/>
              </p:cNvSpPr>
              <p:nvPr/>
            </p:nvSpPr>
            <p:spPr bwMode="auto">
              <a:xfrm>
                <a:off x="2730500" y="2430463"/>
                <a:ext cx="295275" cy="2952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>
                <a:spLocks noEditPoints="1"/>
              </p:cNvSpPr>
              <p:nvPr/>
            </p:nvSpPr>
            <p:spPr bwMode="auto">
              <a:xfrm>
                <a:off x="1903413" y="1601788"/>
                <a:ext cx="1949450" cy="1951038"/>
              </a:xfrm>
              <a:custGeom>
                <a:avLst/>
                <a:gdLst>
                  <a:gd name="T0" fmla="*/ 660 w 1320"/>
                  <a:gd name="T1" fmla="*/ 0 h 1320"/>
                  <a:gd name="T2" fmla="*/ 0 w 1320"/>
                  <a:gd name="T3" fmla="*/ 660 h 1320"/>
                  <a:gd name="T4" fmla="*/ 660 w 1320"/>
                  <a:gd name="T5" fmla="*/ 1320 h 1320"/>
                  <a:gd name="T6" fmla="*/ 1320 w 1320"/>
                  <a:gd name="T7" fmla="*/ 660 h 1320"/>
                  <a:gd name="T8" fmla="*/ 660 w 1320"/>
                  <a:gd name="T9" fmla="*/ 0 h 1320"/>
                  <a:gd name="T10" fmla="*/ 660 w 1320"/>
                  <a:gd name="T11" fmla="*/ 1224 h 1320"/>
                  <a:gd name="T12" fmla="*/ 96 w 1320"/>
                  <a:gd name="T13" fmla="*/ 660 h 1320"/>
                  <a:gd name="T14" fmla="*/ 660 w 1320"/>
                  <a:gd name="T15" fmla="*/ 96 h 1320"/>
                  <a:gd name="T16" fmla="*/ 1224 w 1320"/>
                  <a:gd name="T17" fmla="*/ 660 h 1320"/>
                  <a:gd name="T18" fmla="*/ 660 w 1320"/>
                  <a:gd name="T19" fmla="*/ 1224 h 1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0" h="1320">
                    <a:moveTo>
                      <a:pt x="660" y="0"/>
                    </a:moveTo>
                    <a:cubicBezTo>
                      <a:pt x="295" y="0"/>
                      <a:pt x="0" y="296"/>
                      <a:pt x="0" y="660"/>
                    </a:cubicBezTo>
                    <a:cubicBezTo>
                      <a:pt x="0" y="1025"/>
                      <a:pt x="295" y="1320"/>
                      <a:pt x="660" y="1320"/>
                    </a:cubicBezTo>
                    <a:cubicBezTo>
                      <a:pt x="1025" y="1320"/>
                      <a:pt x="1320" y="1025"/>
                      <a:pt x="1320" y="660"/>
                    </a:cubicBezTo>
                    <a:cubicBezTo>
                      <a:pt x="1320" y="296"/>
                      <a:pt x="1025" y="0"/>
                      <a:pt x="660" y="0"/>
                    </a:cubicBezTo>
                    <a:close/>
                    <a:moveTo>
                      <a:pt x="660" y="1224"/>
                    </a:moveTo>
                    <a:cubicBezTo>
                      <a:pt x="349" y="1224"/>
                      <a:pt x="96" y="972"/>
                      <a:pt x="96" y="660"/>
                    </a:cubicBezTo>
                    <a:cubicBezTo>
                      <a:pt x="96" y="349"/>
                      <a:pt x="349" y="96"/>
                      <a:pt x="660" y="96"/>
                    </a:cubicBezTo>
                    <a:cubicBezTo>
                      <a:pt x="971" y="96"/>
                      <a:pt x="1224" y="349"/>
                      <a:pt x="1224" y="660"/>
                    </a:cubicBezTo>
                    <a:cubicBezTo>
                      <a:pt x="1224" y="972"/>
                      <a:pt x="971" y="1224"/>
                      <a:pt x="660" y="12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2181225" y="1882776"/>
                <a:ext cx="1392237" cy="1390650"/>
              </a:xfrm>
              <a:custGeom>
                <a:avLst/>
                <a:gdLst>
                  <a:gd name="T0" fmla="*/ 471 w 942"/>
                  <a:gd name="T1" fmla="*/ 0 h 941"/>
                  <a:gd name="T2" fmla="*/ 0 w 942"/>
                  <a:gd name="T3" fmla="*/ 470 h 941"/>
                  <a:gd name="T4" fmla="*/ 471 w 942"/>
                  <a:gd name="T5" fmla="*/ 941 h 941"/>
                  <a:gd name="T6" fmla="*/ 942 w 942"/>
                  <a:gd name="T7" fmla="*/ 470 h 941"/>
                  <a:gd name="T8" fmla="*/ 471 w 942"/>
                  <a:gd name="T9" fmla="*/ 0 h 941"/>
                  <a:gd name="T10" fmla="*/ 471 w 942"/>
                  <a:gd name="T11" fmla="*/ 854 h 941"/>
                  <a:gd name="T12" fmla="*/ 87 w 942"/>
                  <a:gd name="T13" fmla="*/ 470 h 941"/>
                  <a:gd name="T14" fmla="*/ 471 w 942"/>
                  <a:gd name="T15" fmla="*/ 86 h 941"/>
                  <a:gd name="T16" fmla="*/ 855 w 942"/>
                  <a:gd name="T17" fmla="*/ 470 h 941"/>
                  <a:gd name="T18" fmla="*/ 471 w 942"/>
                  <a:gd name="T19" fmla="*/ 854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2" h="941">
                    <a:moveTo>
                      <a:pt x="471" y="0"/>
                    </a:moveTo>
                    <a:cubicBezTo>
                      <a:pt x="211" y="0"/>
                      <a:pt x="0" y="210"/>
                      <a:pt x="0" y="470"/>
                    </a:cubicBezTo>
                    <a:cubicBezTo>
                      <a:pt x="0" y="730"/>
                      <a:pt x="211" y="941"/>
                      <a:pt x="471" y="941"/>
                    </a:cubicBezTo>
                    <a:cubicBezTo>
                      <a:pt x="731" y="941"/>
                      <a:pt x="942" y="730"/>
                      <a:pt x="942" y="470"/>
                    </a:cubicBezTo>
                    <a:cubicBezTo>
                      <a:pt x="942" y="210"/>
                      <a:pt x="731" y="0"/>
                      <a:pt x="471" y="0"/>
                    </a:cubicBezTo>
                    <a:close/>
                    <a:moveTo>
                      <a:pt x="471" y="854"/>
                    </a:moveTo>
                    <a:cubicBezTo>
                      <a:pt x="259" y="854"/>
                      <a:pt x="87" y="682"/>
                      <a:pt x="87" y="470"/>
                    </a:cubicBezTo>
                    <a:cubicBezTo>
                      <a:pt x="87" y="258"/>
                      <a:pt x="259" y="86"/>
                      <a:pt x="471" y="86"/>
                    </a:cubicBezTo>
                    <a:cubicBezTo>
                      <a:pt x="683" y="86"/>
                      <a:pt x="855" y="258"/>
                      <a:pt x="855" y="470"/>
                    </a:cubicBezTo>
                    <a:cubicBezTo>
                      <a:pt x="855" y="682"/>
                      <a:pt x="683" y="854"/>
                      <a:pt x="471" y="8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0"/>
              <p:cNvSpPr>
                <a:spLocks noEditPoints="1"/>
              </p:cNvSpPr>
              <p:nvPr/>
            </p:nvSpPr>
            <p:spPr bwMode="auto">
              <a:xfrm>
                <a:off x="2468563" y="2168526"/>
                <a:ext cx="819150" cy="819150"/>
              </a:xfrm>
              <a:custGeom>
                <a:avLst/>
                <a:gdLst>
                  <a:gd name="T0" fmla="*/ 277 w 554"/>
                  <a:gd name="T1" fmla="*/ 0 h 555"/>
                  <a:gd name="T2" fmla="*/ 0 w 554"/>
                  <a:gd name="T3" fmla="*/ 277 h 555"/>
                  <a:gd name="T4" fmla="*/ 277 w 554"/>
                  <a:gd name="T5" fmla="*/ 555 h 555"/>
                  <a:gd name="T6" fmla="*/ 554 w 554"/>
                  <a:gd name="T7" fmla="*/ 277 h 555"/>
                  <a:gd name="T8" fmla="*/ 277 w 554"/>
                  <a:gd name="T9" fmla="*/ 0 h 555"/>
                  <a:gd name="T10" fmla="*/ 277 w 554"/>
                  <a:gd name="T11" fmla="*/ 464 h 555"/>
                  <a:gd name="T12" fmla="*/ 90 w 554"/>
                  <a:gd name="T13" fmla="*/ 277 h 555"/>
                  <a:gd name="T14" fmla="*/ 277 w 554"/>
                  <a:gd name="T15" fmla="*/ 91 h 555"/>
                  <a:gd name="T16" fmla="*/ 464 w 554"/>
                  <a:gd name="T17" fmla="*/ 277 h 555"/>
                  <a:gd name="T18" fmla="*/ 277 w 554"/>
                  <a:gd name="T19" fmla="*/ 464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4" h="555">
                    <a:moveTo>
                      <a:pt x="277" y="0"/>
                    </a:moveTo>
                    <a:cubicBezTo>
                      <a:pt x="124" y="0"/>
                      <a:pt x="0" y="124"/>
                      <a:pt x="0" y="277"/>
                    </a:cubicBezTo>
                    <a:cubicBezTo>
                      <a:pt x="0" y="430"/>
                      <a:pt x="124" y="555"/>
                      <a:pt x="277" y="555"/>
                    </a:cubicBezTo>
                    <a:cubicBezTo>
                      <a:pt x="430" y="555"/>
                      <a:pt x="554" y="430"/>
                      <a:pt x="554" y="277"/>
                    </a:cubicBezTo>
                    <a:cubicBezTo>
                      <a:pt x="554" y="124"/>
                      <a:pt x="430" y="0"/>
                      <a:pt x="277" y="0"/>
                    </a:cubicBezTo>
                    <a:close/>
                    <a:moveTo>
                      <a:pt x="277" y="464"/>
                    </a:moveTo>
                    <a:cubicBezTo>
                      <a:pt x="174" y="464"/>
                      <a:pt x="90" y="380"/>
                      <a:pt x="90" y="277"/>
                    </a:cubicBezTo>
                    <a:cubicBezTo>
                      <a:pt x="90" y="174"/>
                      <a:pt x="174" y="91"/>
                      <a:pt x="277" y="91"/>
                    </a:cubicBezTo>
                    <a:cubicBezTo>
                      <a:pt x="380" y="91"/>
                      <a:pt x="464" y="174"/>
                      <a:pt x="464" y="277"/>
                    </a:cubicBezTo>
                    <a:cubicBezTo>
                      <a:pt x="464" y="380"/>
                      <a:pt x="380" y="464"/>
                      <a:pt x="277" y="4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4502733" y="2695008"/>
              <a:ext cx="1976758" cy="1671048"/>
              <a:chOff x="1508126" y="1417638"/>
              <a:chExt cx="1373187" cy="1160463"/>
            </a:xfrm>
          </p:grpSpPr>
          <p:sp>
            <p:nvSpPr>
              <p:cNvPr id="28" name="Freeform 11"/>
              <p:cNvSpPr/>
              <p:nvPr/>
            </p:nvSpPr>
            <p:spPr bwMode="auto">
              <a:xfrm>
                <a:off x="1508126" y="1636713"/>
                <a:ext cx="444500" cy="239713"/>
              </a:xfrm>
              <a:custGeom>
                <a:avLst/>
                <a:gdLst>
                  <a:gd name="T0" fmla="*/ 280 w 280"/>
                  <a:gd name="T1" fmla="*/ 117 h 151"/>
                  <a:gd name="T2" fmla="*/ 146 w 280"/>
                  <a:gd name="T3" fmla="*/ 151 h 151"/>
                  <a:gd name="T4" fmla="*/ 0 w 280"/>
                  <a:gd name="T5" fmla="*/ 33 h 151"/>
                  <a:gd name="T6" fmla="*/ 134 w 280"/>
                  <a:gd name="T7" fmla="*/ 0 h 151"/>
                  <a:gd name="T8" fmla="*/ 280 w 280"/>
                  <a:gd name="T9" fmla="*/ 117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151">
                    <a:moveTo>
                      <a:pt x="280" y="117"/>
                    </a:moveTo>
                    <a:lnTo>
                      <a:pt x="146" y="151"/>
                    </a:lnTo>
                    <a:lnTo>
                      <a:pt x="0" y="33"/>
                    </a:lnTo>
                    <a:lnTo>
                      <a:pt x="134" y="0"/>
                    </a:lnTo>
                    <a:lnTo>
                      <a:pt x="280" y="11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2"/>
              <p:cNvSpPr/>
              <p:nvPr/>
            </p:nvSpPr>
            <p:spPr bwMode="auto">
              <a:xfrm>
                <a:off x="1720850" y="1417638"/>
                <a:ext cx="238125" cy="404813"/>
              </a:xfrm>
              <a:custGeom>
                <a:avLst/>
                <a:gdLst>
                  <a:gd name="T0" fmla="*/ 146 w 150"/>
                  <a:gd name="T1" fmla="*/ 255 h 255"/>
                  <a:gd name="T2" fmla="*/ 150 w 150"/>
                  <a:gd name="T3" fmla="*/ 117 h 255"/>
                  <a:gd name="T4" fmla="*/ 4 w 150"/>
                  <a:gd name="T5" fmla="*/ 0 h 255"/>
                  <a:gd name="T6" fmla="*/ 0 w 150"/>
                  <a:gd name="T7" fmla="*/ 138 h 255"/>
                  <a:gd name="T8" fmla="*/ 146 w 150"/>
                  <a:gd name="T9" fmla="*/ 255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255">
                    <a:moveTo>
                      <a:pt x="146" y="255"/>
                    </a:moveTo>
                    <a:lnTo>
                      <a:pt x="150" y="117"/>
                    </a:lnTo>
                    <a:lnTo>
                      <a:pt x="4" y="0"/>
                    </a:lnTo>
                    <a:lnTo>
                      <a:pt x="0" y="138"/>
                    </a:lnTo>
                    <a:lnTo>
                      <a:pt x="146" y="2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3"/>
              <p:cNvSpPr/>
              <p:nvPr/>
            </p:nvSpPr>
            <p:spPr bwMode="auto">
              <a:xfrm>
                <a:off x="1660525" y="1577976"/>
                <a:ext cx="1174750" cy="965200"/>
              </a:xfrm>
              <a:custGeom>
                <a:avLst/>
                <a:gdLst>
                  <a:gd name="T0" fmla="*/ 772 w 795"/>
                  <a:gd name="T1" fmla="*/ 654 h 654"/>
                  <a:gd name="T2" fmla="*/ 759 w 795"/>
                  <a:gd name="T3" fmla="*/ 649 h 654"/>
                  <a:gd name="T4" fmla="*/ 10 w 795"/>
                  <a:gd name="T5" fmla="*/ 39 h 654"/>
                  <a:gd name="T6" fmla="*/ 7 w 795"/>
                  <a:gd name="T7" fmla="*/ 10 h 654"/>
                  <a:gd name="T8" fmla="*/ 36 w 795"/>
                  <a:gd name="T9" fmla="*/ 8 h 654"/>
                  <a:gd name="T10" fmla="*/ 785 w 795"/>
                  <a:gd name="T11" fmla="*/ 618 h 654"/>
                  <a:gd name="T12" fmla="*/ 788 w 795"/>
                  <a:gd name="T13" fmla="*/ 646 h 654"/>
                  <a:gd name="T14" fmla="*/ 772 w 795"/>
                  <a:gd name="T15" fmla="*/ 654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5" h="654">
                    <a:moveTo>
                      <a:pt x="772" y="654"/>
                    </a:moveTo>
                    <a:cubicBezTo>
                      <a:pt x="768" y="654"/>
                      <a:pt x="763" y="652"/>
                      <a:pt x="759" y="64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" y="32"/>
                      <a:pt x="0" y="19"/>
                      <a:pt x="7" y="10"/>
                    </a:cubicBezTo>
                    <a:cubicBezTo>
                      <a:pt x="14" y="2"/>
                      <a:pt x="27" y="0"/>
                      <a:pt x="36" y="8"/>
                    </a:cubicBezTo>
                    <a:cubicBezTo>
                      <a:pt x="785" y="618"/>
                      <a:pt x="785" y="618"/>
                      <a:pt x="785" y="618"/>
                    </a:cubicBezTo>
                    <a:cubicBezTo>
                      <a:pt x="794" y="625"/>
                      <a:pt x="795" y="638"/>
                      <a:pt x="788" y="646"/>
                    </a:cubicBezTo>
                    <a:cubicBezTo>
                      <a:pt x="784" y="651"/>
                      <a:pt x="778" y="654"/>
                      <a:pt x="772" y="65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4"/>
              <p:cNvSpPr/>
              <p:nvPr/>
            </p:nvSpPr>
            <p:spPr bwMode="auto">
              <a:xfrm>
                <a:off x="2600325" y="2459038"/>
                <a:ext cx="280987" cy="119063"/>
              </a:xfrm>
              <a:custGeom>
                <a:avLst/>
                <a:gdLst>
                  <a:gd name="T0" fmla="*/ 0 w 177"/>
                  <a:gd name="T1" fmla="*/ 12 h 75"/>
                  <a:gd name="T2" fmla="*/ 177 w 177"/>
                  <a:gd name="T3" fmla="*/ 75 h 75"/>
                  <a:gd name="T4" fmla="*/ 85 w 177"/>
                  <a:gd name="T5" fmla="*/ 0 h 75"/>
                  <a:gd name="T6" fmla="*/ 0 w 177"/>
                  <a:gd name="T7" fmla="*/ 1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75">
                    <a:moveTo>
                      <a:pt x="0" y="12"/>
                    </a:moveTo>
                    <a:lnTo>
                      <a:pt x="177" y="75"/>
                    </a:lnTo>
                    <a:lnTo>
                      <a:pt x="8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5"/>
              <p:cNvSpPr/>
              <p:nvPr/>
            </p:nvSpPr>
            <p:spPr bwMode="auto">
              <a:xfrm>
                <a:off x="2725738" y="2324101"/>
                <a:ext cx="155575" cy="254000"/>
              </a:xfrm>
              <a:custGeom>
                <a:avLst/>
                <a:gdLst>
                  <a:gd name="T0" fmla="*/ 6 w 98"/>
                  <a:gd name="T1" fmla="*/ 85 h 160"/>
                  <a:gd name="T2" fmla="*/ 98 w 98"/>
                  <a:gd name="T3" fmla="*/ 160 h 160"/>
                  <a:gd name="T4" fmla="*/ 0 w 98"/>
                  <a:gd name="T5" fmla="*/ 0 h 160"/>
                  <a:gd name="T6" fmla="*/ 6 w 98"/>
                  <a:gd name="T7" fmla="*/ 8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" h="160">
                    <a:moveTo>
                      <a:pt x="6" y="85"/>
                    </a:moveTo>
                    <a:lnTo>
                      <a:pt x="98" y="160"/>
                    </a:lnTo>
                    <a:lnTo>
                      <a:pt x="0" y="0"/>
                    </a:lnTo>
                    <a:lnTo>
                      <a:pt x="6" y="8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922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14300"/>
            <a:ext cx="12190413" cy="1793810"/>
            <a:chOff x="0" y="-114300"/>
            <a:chExt cx="12190413" cy="179381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3863"/>
              <a:ext cx="647700" cy="11049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2614" y="-114300"/>
              <a:ext cx="637799" cy="1793810"/>
            </a:xfrm>
            <a:prstGeom prst="rect">
              <a:avLst/>
            </a:prstGeom>
          </p:spPr>
        </p:pic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832512" y="271778"/>
              <a:ext cx="4176215" cy="430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en-US" altLang="zh-CN" sz="28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1.2</a:t>
              </a:r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拍点的形成</a:t>
              </a:r>
              <a:endParaRPr lang="zh-CN" alt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0" y="1091037"/>
              <a:ext cx="1219041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323850" y="1851821"/>
            <a:ext cx="2295427" cy="3427140"/>
            <a:chOff x="7709409" y="2230168"/>
            <a:chExt cx="2522469" cy="4006494"/>
          </a:xfrm>
          <a:solidFill>
            <a:schemeClr val="accent1"/>
          </a:solidFill>
        </p:grpSpPr>
        <p:sp>
          <p:nvSpPr>
            <p:cNvPr id="12" name="Freeform 5"/>
            <p:cNvSpPr/>
            <p:nvPr/>
          </p:nvSpPr>
          <p:spPr bwMode="auto">
            <a:xfrm>
              <a:off x="7709409" y="3277843"/>
              <a:ext cx="506412" cy="1024650"/>
            </a:xfrm>
            <a:custGeom>
              <a:avLst/>
              <a:gdLst>
                <a:gd name="T0" fmla="*/ 8 w 112"/>
                <a:gd name="T1" fmla="*/ 0 h 226"/>
                <a:gd name="T2" fmla="*/ 15 w 112"/>
                <a:gd name="T3" fmla="*/ 126 h 226"/>
                <a:gd name="T4" fmla="*/ 61 w 112"/>
                <a:gd name="T5" fmla="*/ 226 h 226"/>
                <a:gd name="T6" fmla="*/ 112 w 112"/>
                <a:gd name="T7" fmla="*/ 226 h 226"/>
                <a:gd name="T8" fmla="*/ 71 w 112"/>
                <a:gd name="T9" fmla="*/ 145 h 226"/>
                <a:gd name="T10" fmla="*/ 56 w 112"/>
                <a:gd name="T11" fmla="*/ 0 h 226"/>
                <a:gd name="T12" fmla="*/ 8 w 112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26">
                  <a:moveTo>
                    <a:pt x="8" y="0"/>
                  </a:moveTo>
                  <a:cubicBezTo>
                    <a:pt x="0" y="51"/>
                    <a:pt x="8" y="96"/>
                    <a:pt x="15" y="126"/>
                  </a:cubicBezTo>
                  <a:cubicBezTo>
                    <a:pt x="22" y="153"/>
                    <a:pt x="41" y="191"/>
                    <a:pt x="61" y="226"/>
                  </a:cubicBezTo>
                  <a:cubicBezTo>
                    <a:pt x="112" y="226"/>
                    <a:pt x="112" y="226"/>
                    <a:pt x="112" y="226"/>
                  </a:cubicBezTo>
                  <a:cubicBezTo>
                    <a:pt x="99" y="203"/>
                    <a:pt x="84" y="176"/>
                    <a:pt x="71" y="145"/>
                  </a:cubicBezTo>
                  <a:cubicBezTo>
                    <a:pt x="56" y="107"/>
                    <a:pt x="47" y="54"/>
                    <a:pt x="56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7745856" y="2230168"/>
              <a:ext cx="1218075" cy="1034244"/>
            </a:xfrm>
            <a:custGeom>
              <a:avLst/>
              <a:gdLst>
                <a:gd name="T0" fmla="*/ 48 w 269"/>
                <a:gd name="T1" fmla="*/ 228 h 228"/>
                <a:gd name="T2" fmla="*/ 91 w 269"/>
                <a:gd name="T3" fmla="*/ 130 h 228"/>
                <a:gd name="T4" fmla="*/ 269 w 269"/>
                <a:gd name="T5" fmla="*/ 46 h 228"/>
                <a:gd name="T6" fmla="*/ 269 w 269"/>
                <a:gd name="T7" fmla="*/ 0 h 228"/>
                <a:gd name="T8" fmla="*/ 50 w 269"/>
                <a:gd name="T9" fmla="*/ 110 h 228"/>
                <a:gd name="T10" fmla="*/ 0 w 269"/>
                <a:gd name="T11" fmla="*/ 228 h 228"/>
                <a:gd name="T12" fmla="*/ 48 w 269"/>
                <a:gd name="T1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28">
                  <a:moveTo>
                    <a:pt x="48" y="228"/>
                  </a:moveTo>
                  <a:cubicBezTo>
                    <a:pt x="54" y="194"/>
                    <a:pt x="67" y="160"/>
                    <a:pt x="91" y="130"/>
                  </a:cubicBezTo>
                  <a:cubicBezTo>
                    <a:pt x="153" y="50"/>
                    <a:pt x="246" y="46"/>
                    <a:pt x="269" y="46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26" y="0"/>
                    <a:pt x="123" y="10"/>
                    <a:pt x="50" y="110"/>
                  </a:cubicBezTo>
                  <a:cubicBezTo>
                    <a:pt x="21" y="150"/>
                    <a:pt x="6" y="190"/>
                    <a:pt x="0" y="228"/>
                  </a:cubicBezTo>
                  <a:lnTo>
                    <a:pt x="48" y="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7993305" y="4315925"/>
              <a:ext cx="970623" cy="1028488"/>
            </a:xfrm>
            <a:custGeom>
              <a:avLst/>
              <a:gdLst>
                <a:gd name="T0" fmla="*/ 108 w 214"/>
                <a:gd name="T1" fmla="*/ 146 h 227"/>
                <a:gd name="T2" fmla="*/ 82 w 214"/>
                <a:gd name="T3" fmla="*/ 51 h 227"/>
                <a:gd name="T4" fmla="*/ 51 w 214"/>
                <a:gd name="T5" fmla="*/ 0 h 227"/>
                <a:gd name="T6" fmla="*/ 0 w 214"/>
                <a:gd name="T7" fmla="*/ 0 h 227"/>
                <a:gd name="T8" fmla="*/ 47 w 214"/>
                <a:gd name="T9" fmla="*/ 82 h 227"/>
                <a:gd name="T10" fmla="*/ 65 w 214"/>
                <a:gd name="T11" fmla="*/ 158 h 227"/>
                <a:gd name="T12" fmla="*/ 85 w 214"/>
                <a:gd name="T13" fmla="*/ 205 h 227"/>
                <a:gd name="T14" fmla="*/ 109 w 214"/>
                <a:gd name="T15" fmla="*/ 227 h 227"/>
                <a:gd name="T16" fmla="*/ 214 w 214"/>
                <a:gd name="T17" fmla="*/ 227 h 227"/>
                <a:gd name="T18" fmla="*/ 214 w 214"/>
                <a:gd name="T19" fmla="*/ 184 h 227"/>
                <a:gd name="T20" fmla="*/ 126 w 214"/>
                <a:gd name="T21" fmla="*/ 184 h 227"/>
                <a:gd name="T22" fmla="*/ 108 w 214"/>
                <a:gd name="T23" fmla="*/ 14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4" h="227">
                  <a:moveTo>
                    <a:pt x="108" y="146"/>
                  </a:moveTo>
                  <a:cubicBezTo>
                    <a:pt x="108" y="127"/>
                    <a:pt x="98" y="80"/>
                    <a:pt x="82" y="51"/>
                  </a:cubicBezTo>
                  <a:cubicBezTo>
                    <a:pt x="74" y="37"/>
                    <a:pt x="63" y="20"/>
                    <a:pt x="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36"/>
                    <a:pt x="40" y="68"/>
                    <a:pt x="47" y="82"/>
                  </a:cubicBezTo>
                  <a:cubicBezTo>
                    <a:pt x="59" y="107"/>
                    <a:pt x="65" y="146"/>
                    <a:pt x="65" y="158"/>
                  </a:cubicBezTo>
                  <a:cubicBezTo>
                    <a:pt x="66" y="171"/>
                    <a:pt x="72" y="190"/>
                    <a:pt x="85" y="205"/>
                  </a:cubicBezTo>
                  <a:cubicBezTo>
                    <a:pt x="99" y="220"/>
                    <a:pt x="109" y="227"/>
                    <a:pt x="109" y="227"/>
                  </a:cubicBezTo>
                  <a:cubicBezTo>
                    <a:pt x="214" y="227"/>
                    <a:pt x="214" y="227"/>
                    <a:pt x="214" y="227"/>
                  </a:cubicBezTo>
                  <a:cubicBezTo>
                    <a:pt x="214" y="184"/>
                    <a:pt x="214" y="184"/>
                    <a:pt x="214" y="184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3" y="183"/>
                    <a:pt x="108" y="174"/>
                    <a:pt x="108" y="1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9725466" y="3277843"/>
              <a:ext cx="506412" cy="1024650"/>
            </a:xfrm>
            <a:custGeom>
              <a:avLst/>
              <a:gdLst>
                <a:gd name="T0" fmla="*/ 104 w 112"/>
                <a:gd name="T1" fmla="*/ 0 h 226"/>
                <a:gd name="T2" fmla="*/ 97 w 112"/>
                <a:gd name="T3" fmla="*/ 126 h 226"/>
                <a:gd name="T4" fmla="*/ 51 w 112"/>
                <a:gd name="T5" fmla="*/ 226 h 226"/>
                <a:gd name="T6" fmla="*/ 0 w 112"/>
                <a:gd name="T7" fmla="*/ 226 h 226"/>
                <a:gd name="T8" fmla="*/ 41 w 112"/>
                <a:gd name="T9" fmla="*/ 145 h 226"/>
                <a:gd name="T10" fmla="*/ 57 w 112"/>
                <a:gd name="T11" fmla="*/ 0 h 226"/>
                <a:gd name="T12" fmla="*/ 104 w 112"/>
                <a:gd name="T1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26">
                  <a:moveTo>
                    <a:pt x="104" y="0"/>
                  </a:moveTo>
                  <a:cubicBezTo>
                    <a:pt x="112" y="51"/>
                    <a:pt x="104" y="96"/>
                    <a:pt x="97" y="126"/>
                  </a:cubicBezTo>
                  <a:cubicBezTo>
                    <a:pt x="90" y="153"/>
                    <a:pt x="71" y="191"/>
                    <a:pt x="51" y="22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4" y="203"/>
                    <a:pt x="28" y="176"/>
                    <a:pt x="41" y="145"/>
                  </a:cubicBezTo>
                  <a:cubicBezTo>
                    <a:pt x="56" y="107"/>
                    <a:pt x="65" y="54"/>
                    <a:pt x="57" y="0"/>
                  </a:cubicBezTo>
                  <a:lnTo>
                    <a:pt x="1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8977358" y="2230168"/>
              <a:ext cx="1218075" cy="1034244"/>
            </a:xfrm>
            <a:custGeom>
              <a:avLst/>
              <a:gdLst>
                <a:gd name="T0" fmla="*/ 221 w 269"/>
                <a:gd name="T1" fmla="*/ 228 h 228"/>
                <a:gd name="T2" fmla="*/ 178 w 269"/>
                <a:gd name="T3" fmla="*/ 130 h 228"/>
                <a:gd name="T4" fmla="*/ 0 w 269"/>
                <a:gd name="T5" fmla="*/ 46 h 228"/>
                <a:gd name="T6" fmla="*/ 0 w 269"/>
                <a:gd name="T7" fmla="*/ 0 h 228"/>
                <a:gd name="T8" fmla="*/ 219 w 269"/>
                <a:gd name="T9" fmla="*/ 110 h 228"/>
                <a:gd name="T10" fmla="*/ 269 w 269"/>
                <a:gd name="T11" fmla="*/ 228 h 228"/>
                <a:gd name="T12" fmla="*/ 221 w 269"/>
                <a:gd name="T1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228">
                  <a:moveTo>
                    <a:pt x="221" y="228"/>
                  </a:moveTo>
                  <a:cubicBezTo>
                    <a:pt x="215" y="194"/>
                    <a:pt x="202" y="160"/>
                    <a:pt x="178" y="130"/>
                  </a:cubicBezTo>
                  <a:cubicBezTo>
                    <a:pt x="116" y="50"/>
                    <a:pt x="23" y="46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0"/>
                    <a:pt x="147" y="10"/>
                    <a:pt x="219" y="110"/>
                  </a:cubicBezTo>
                  <a:cubicBezTo>
                    <a:pt x="248" y="150"/>
                    <a:pt x="263" y="190"/>
                    <a:pt x="269" y="228"/>
                  </a:cubicBezTo>
                  <a:lnTo>
                    <a:pt x="221" y="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8977356" y="4315925"/>
              <a:ext cx="974460" cy="1028488"/>
            </a:xfrm>
            <a:custGeom>
              <a:avLst/>
              <a:gdLst>
                <a:gd name="T0" fmla="*/ 106 w 215"/>
                <a:gd name="T1" fmla="*/ 146 h 227"/>
                <a:gd name="T2" fmla="*/ 132 w 215"/>
                <a:gd name="T3" fmla="*/ 51 h 227"/>
                <a:gd name="T4" fmla="*/ 163 w 215"/>
                <a:gd name="T5" fmla="*/ 0 h 227"/>
                <a:gd name="T6" fmla="*/ 215 w 215"/>
                <a:gd name="T7" fmla="*/ 0 h 227"/>
                <a:gd name="T8" fmla="*/ 167 w 215"/>
                <a:gd name="T9" fmla="*/ 82 h 227"/>
                <a:gd name="T10" fmla="*/ 149 w 215"/>
                <a:gd name="T11" fmla="*/ 158 h 227"/>
                <a:gd name="T12" fmla="*/ 129 w 215"/>
                <a:gd name="T13" fmla="*/ 205 h 227"/>
                <a:gd name="T14" fmla="*/ 106 w 215"/>
                <a:gd name="T15" fmla="*/ 227 h 227"/>
                <a:gd name="T16" fmla="*/ 0 w 215"/>
                <a:gd name="T17" fmla="*/ 227 h 227"/>
                <a:gd name="T18" fmla="*/ 0 w 215"/>
                <a:gd name="T19" fmla="*/ 184 h 227"/>
                <a:gd name="T20" fmla="*/ 88 w 215"/>
                <a:gd name="T21" fmla="*/ 184 h 227"/>
                <a:gd name="T22" fmla="*/ 106 w 215"/>
                <a:gd name="T23" fmla="*/ 14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5" h="227">
                  <a:moveTo>
                    <a:pt x="106" y="146"/>
                  </a:moveTo>
                  <a:cubicBezTo>
                    <a:pt x="106" y="127"/>
                    <a:pt x="116" y="80"/>
                    <a:pt x="132" y="51"/>
                  </a:cubicBezTo>
                  <a:cubicBezTo>
                    <a:pt x="140" y="37"/>
                    <a:pt x="151" y="20"/>
                    <a:pt x="163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94" y="36"/>
                    <a:pt x="174" y="68"/>
                    <a:pt x="167" y="82"/>
                  </a:cubicBezTo>
                  <a:cubicBezTo>
                    <a:pt x="155" y="107"/>
                    <a:pt x="149" y="146"/>
                    <a:pt x="149" y="158"/>
                  </a:cubicBezTo>
                  <a:cubicBezTo>
                    <a:pt x="149" y="171"/>
                    <a:pt x="143" y="190"/>
                    <a:pt x="129" y="205"/>
                  </a:cubicBezTo>
                  <a:cubicBezTo>
                    <a:pt x="115" y="220"/>
                    <a:pt x="106" y="227"/>
                    <a:pt x="106" y="22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88" y="184"/>
                    <a:pt x="88" y="184"/>
                    <a:pt x="88" y="184"/>
                  </a:cubicBezTo>
                  <a:cubicBezTo>
                    <a:pt x="91" y="183"/>
                    <a:pt x="106" y="174"/>
                    <a:pt x="106" y="1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8275285" y="3485075"/>
              <a:ext cx="230187" cy="5948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8505473" y="3485075"/>
              <a:ext cx="232106" cy="5948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8737578" y="3485075"/>
              <a:ext cx="235943" cy="5948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8973520" y="3485075"/>
              <a:ext cx="230187" cy="5948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9203706" y="3485075"/>
              <a:ext cx="232106" cy="5948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9435812" y="3485075"/>
              <a:ext cx="234023" cy="5948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8424908" y="5461460"/>
              <a:ext cx="1091472" cy="90184"/>
            </a:xfrm>
            <a:custGeom>
              <a:avLst/>
              <a:gdLst>
                <a:gd name="T0" fmla="*/ 231 w 241"/>
                <a:gd name="T1" fmla="*/ 0 h 20"/>
                <a:gd name="T2" fmla="*/ 10 w 241"/>
                <a:gd name="T3" fmla="*/ 0 h 20"/>
                <a:gd name="T4" fmla="*/ 0 w 241"/>
                <a:gd name="T5" fmla="*/ 10 h 20"/>
                <a:gd name="T6" fmla="*/ 10 w 241"/>
                <a:gd name="T7" fmla="*/ 20 h 20"/>
                <a:gd name="T8" fmla="*/ 231 w 241"/>
                <a:gd name="T9" fmla="*/ 20 h 20"/>
                <a:gd name="T10" fmla="*/ 241 w 241"/>
                <a:gd name="T11" fmla="*/ 10 h 20"/>
                <a:gd name="T12" fmla="*/ 231 w 24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5"/>
                    <a:pt x="241" y="10"/>
                  </a:cubicBezTo>
                  <a:cubicBezTo>
                    <a:pt x="241" y="4"/>
                    <a:pt x="237" y="0"/>
                    <a:pt x="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8424908" y="5611127"/>
              <a:ext cx="1091472" cy="90184"/>
            </a:xfrm>
            <a:custGeom>
              <a:avLst/>
              <a:gdLst>
                <a:gd name="T0" fmla="*/ 231 w 241"/>
                <a:gd name="T1" fmla="*/ 0 h 20"/>
                <a:gd name="T2" fmla="*/ 10 w 241"/>
                <a:gd name="T3" fmla="*/ 0 h 20"/>
                <a:gd name="T4" fmla="*/ 0 w 241"/>
                <a:gd name="T5" fmla="*/ 10 h 20"/>
                <a:gd name="T6" fmla="*/ 10 w 241"/>
                <a:gd name="T7" fmla="*/ 20 h 20"/>
                <a:gd name="T8" fmla="*/ 231 w 241"/>
                <a:gd name="T9" fmla="*/ 20 h 20"/>
                <a:gd name="T10" fmla="*/ 241 w 241"/>
                <a:gd name="T11" fmla="*/ 10 h 20"/>
                <a:gd name="T12" fmla="*/ 231 w 24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6"/>
                    <a:pt x="241" y="10"/>
                  </a:cubicBezTo>
                  <a:cubicBezTo>
                    <a:pt x="241" y="5"/>
                    <a:pt x="237" y="0"/>
                    <a:pt x="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8424908" y="5764633"/>
              <a:ext cx="1091472" cy="92103"/>
            </a:xfrm>
            <a:custGeom>
              <a:avLst/>
              <a:gdLst>
                <a:gd name="T0" fmla="*/ 231 w 241"/>
                <a:gd name="T1" fmla="*/ 0 h 20"/>
                <a:gd name="T2" fmla="*/ 10 w 241"/>
                <a:gd name="T3" fmla="*/ 0 h 20"/>
                <a:gd name="T4" fmla="*/ 0 w 241"/>
                <a:gd name="T5" fmla="*/ 10 h 20"/>
                <a:gd name="T6" fmla="*/ 10 w 241"/>
                <a:gd name="T7" fmla="*/ 20 h 20"/>
                <a:gd name="T8" fmla="*/ 231 w 241"/>
                <a:gd name="T9" fmla="*/ 20 h 20"/>
                <a:gd name="T10" fmla="*/ 241 w 241"/>
                <a:gd name="T11" fmla="*/ 10 h 20"/>
                <a:gd name="T12" fmla="*/ 231 w 241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0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5"/>
                    <a:pt x="241" y="10"/>
                  </a:cubicBezTo>
                  <a:cubicBezTo>
                    <a:pt x="241" y="4"/>
                    <a:pt x="237" y="0"/>
                    <a:pt x="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8424908" y="5914301"/>
              <a:ext cx="1091472" cy="322361"/>
            </a:xfrm>
            <a:custGeom>
              <a:avLst/>
              <a:gdLst>
                <a:gd name="T0" fmla="*/ 231 w 241"/>
                <a:gd name="T1" fmla="*/ 0 h 71"/>
                <a:gd name="T2" fmla="*/ 10 w 241"/>
                <a:gd name="T3" fmla="*/ 0 h 71"/>
                <a:gd name="T4" fmla="*/ 0 w 241"/>
                <a:gd name="T5" fmla="*/ 10 h 71"/>
                <a:gd name="T6" fmla="*/ 10 w 241"/>
                <a:gd name="T7" fmla="*/ 20 h 71"/>
                <a:gd name="T8" fmla="*/ 53 w 241"/>
                <a:gd name="T9" fmla="*/ 61 h 71"/>
                <a:gd name="T10" fmla="*/ 63 w 241"/>
                <a:gd name="T11" fmla="*/ 71 h 71"/>
                <a:gd name="T12" fmla="*/ 178 w 241"/>
                <a:gd name="T13" fmla="*/ 71 h 71"/>
                <a:gd name="T14" fmla="*/ 189 w 241"/>
                <a:gd name="T15" fmla="*/ 61 h 71"/>
                <a:gd name="T16" fmla="*/ 231 w 241"/>
                <a:gd name="T17" fmla="*/ 20 h 71"/>
                <a:gd name="T18" fmla="*/ 241 w 241"/>
                <a:gd name="T19" fmla="*/ 10 h 71"/>
                <a:gd name="T20" fmla="*/ 231 w 241"/>
                <a:gd name="T2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1" h="71">
                  <a:moveTo>
                    <a:pt x="23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67"/>
                    <a:pt x="57" y="71"/>
                    <a:pt x="63" y="71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84" y="71"/>
                    <a:pt x="189" y="67"/>
                    <a:pt x="189" y="61"/>
                  </a:cubicBezTo>
                  <a:cubicBezTo>
                    <a:pt x="231" y="20"/>
                    <a:pt x="231" y="20"/>
                    <a:pt x="231" y="20"/>
                  </a:cubicBezTo>
                  <a:cubicBezTo>
                    <a:pt x="237" y="20"/>
                    <a:pt x="241" y="16"/>
                    <a:pt x="241" y="10"/>
                  </a:cubicBezTo>
                  <a:cubicBezTo>
                    <a:pt x="241" y="5"/>
                    <a:pt x="237" y="0"/>
                    <a:pt x="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800">
                <a:solidFill>
                  <a:schemeClr val="bg1"/>
                </a:solidFill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8097521" y="3017418"/>
              <a:ext cx="1759668" cy="17853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专业定位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097521" y="3709848"/>
              <a:ext cx="1759668" cy="3652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spcBef>
                  <a:spcPts val="300"/>
                </a:spcBef>
              </a:pPr>
              <a:r>
                <a:rPr lang="zh-CN" altLang="en-US" sz="1200" dirty="0">
                  <a:solidFill>
                    <a:schemeClr val="bg1"/>
                  </a:solidFill>
                </a:rPr>
                <a:t>音乐系</a:t>
              </a:r>
              <a:endParaRPr lang="en-US" altLang="zh-CN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Rounded Rectangle 12"/>
          <p:cNvSpPr/>
          <p:nvPr/>
        </p:nvSpPr>
        <p:spPr>
          <a:xfrm>
            <a:off x="3354143" y="1727570"/>
            <a:ext cx="529597" cy="5295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Roboto condensed"/>
              <a:cs typeface="Roboto condensed"/>
            </a:endParaRPr>
          </a:p>
        </p:txBody>
      </p:sp>
      <p:grpSp>
        <p:nvGrpSpPr>
          <p:cNvPr id="31" name="Group 14"/>
          <p:cNvGrpSpPr/>
          <p:nvPr/>
        </p:nvGrpSpPr>
        <p:grpSpPr>
          <a:xfrm>
            <a:off x="3472046" y="1907823"/>
            <a:ext cx="246469" cy="156335"/>
            <a:chOff x="6351" y="0"/>
            <a:chExt cx="490538" cy="311150"/>
          </a:xfrm>
          <a:solidFill>
            <a:schemeClr val="bg1"/>
          </a:solidFill>
        </p:grpSpPr>
        <p:sp>
          <p:nvSpPr>
            <p:cNvPr id="32" name="Freeform 144"/>
            <p:cNvSpPr>
              <a:spLocks noEditPoints="1"/>
            </p:cNvSpPr>
            <p:nvPr/>
          </p:nvSpPr>
          <p:spPr bwMode="auto">
            <a:xfrm>
              <a:off x="6351" y="0"/>
              <a:ext cx="490538" cy="311150"/>
            </a:xfrm>
            <a:custGeom>
              <a:avLst/>
              <a:gdLst>
                <a:gd name="T0" fmla="*/ 128 w 128"/>
                <a:gd name="T1" fmla="*/ 39 h 80"/>
                <a:gd name="T2" fmla="*/ 128 w 128"/>
                <a:gd name="T3" fmla="*/ 39 h 80"/>
                <a:gd name="T4" fmla="*/ 127 w 128"/>
                <a:gd name="T5" fmla="*/ 38 h 80"/>
                <a:gd name="T6" fmla="*/ 127 w 128"/>
                <a:gd name="T7" fmla="*/ 38 h 80"/>
                <a:gd name="T8" fmla="*/ 64 w 128"/>
                <a:gd name="T9" fmla="*/ 0 h 80"/>
                <a:gd name="T10" fmla="*/ 0 w 128"/>
                <a:gd name="T11" fmla="*/ 38 h 80"/>
                <a:gd name="T12" fmla="*/ 0 w 128"/>
                <a:gd name="T13" fmla="*/ 38 h 80"/>
                <a:gd name="T14" fmla="*/ 0 w 128"/>
                <a:gd name="T15" fmla="*/ 39 h 80"/>
                <a:gd name="T16" fmla="*/ 0 w 128"/>
                <a:gd name="T17" fmla="*/ 39 h 80"/>
                <a:gd name="T18" fmla="*/ 0 w 128"/>
                <a:gd name="T19" fmla="*/ 40 h 80"/>
                <a:gd name="T20" fmla="*/ 0 w 128"/>
                <a:gd name="T21" fmla="*/ 41 h 80"/>
                <a:gd name="T22" fmla="*/ 0 w 128"/>
                <a:gd name="T23" fmla="*/ 41 h 80"/>
                <a:gd name="T24" fmla="*/ 0 w 128"/>
                <a:gd name="T25" fmla="*/ 42 h 80"/>
                <a:gd name="T26" fmla="*/ 0 w 128"/>
                <a:gd name="T27" fmla="*/ 42 h 80"/>
                <a:gd name="T28" fmla="*/ 64 w 128"/>
                <a:gd name="T29" fmla="*/ 80 h 80"/>
                <a:gd name="T30" fmla="*/ 127 w 128"/>
                <a:gd name="T31" fmla="*/ 42 h 80"/>
                <a:gd name="T32" fmla="*/ 127 w 128"/>
                <a:gd name="T33" fmla="*/ 42 h 80"/>
                <a:gd name="T34" fmla="*/ 128 w 128"/>
                <a:gd name="T35" fmla="*/ 41 h 80"/>
                <a:gd name="T36" fmla="*/ 128 w 128"/>
                <a:gd name="T37" fmla="*/ 41 h 80"/>
                <a:gd name="T38" fmla="*/ 128 w 128"/>
                <a:gd name="T39" fmla="*/ 40 h 80"/>
                <a:gd name="T40" fmla="*/ 128 w 128"/>
                <a:gd name="T41" fmla="*/ 39 h 80"/>
                <a:gd name="T42" fmla="*/ 64 w 128"/>
                <a:gd name="T43" fmla="*/ 72 h 80"/>
                <a:gd name="T44" fmla="*/ 9 w 128"/>
                <a:gd name="T45" fmla="*/ 40 h 80"/>
                <a:gd name="T46" fmla="*/ 64 w 128"/>
                <a:gd name="T47" fmla="*/ 8 h 80"/>
                <a:gd name="T48" fmla="*/ 119 w 128"/>
                <a:gd name="T49" fmla="*/ 40 h 80"/>
                <a:gd name="T50" fmla="*/ 64 w 128"/>
                <a:gd name="T51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80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800">
                <a:solidFill>
                  <a:schemeClr val="bg1"/>
                </a:solidFill>
                <a:latin typeface="Roboto condensed"/>
                <a:ea typeface="+mn-ea"/>
                <a:cs typeface="Roboto condensed"/>
              </a:endParaRPr>
            </a:p>
          </p:txBody>
        </p:sp>
        <p:sp>
          <p:nvSpPr>
            <p:cNvPr id="33" name="Freeform 145"/>
            <p:cNvSpPr/>
            <p:nvPr/>
          </p:nvSpPr>
          <p:spPr bwMode="auto">
            <a:xfrm>
              <a:off x="190501" y="93663"/>
              <a:ext cx="68263" cy="69850"/>
            </a:xfrm>
            <a:custGeom>
              <a:avLst/>
              <a:gdLst>
                <a:gd name="T0" fmla="*/ 16 w 18"/>
                <a:gd name="T1" fmla="*/ 0 h 18"/>
                <a:gd name="T2" fmla="*/ 16 w 18"/>
                <a:gd name="T3" fmla="*/ 0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16 w 18"/>
                <a:gd name="T11" fmla="*/ 4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800">
                <a:solidFill>
                  <a:schemeClr val="bg1"/>
                </a:solidFill>
                <a:latin typeface="Roboto condensed"/>
                <a:ea typeface="+mn-ea"/>
                <a:cs typeface="Roboto condensed"/>
              </a:endParaRPr>
            </a:p>
          </p:txBody>
        </p:sp>
        <p:sp>
          <p:nvSpPr>
            <p:cNvPr id="34" name="Freeform 146"/>
            <p:cNvSpPr>
              <a:spLocks noEditPoints="1"/>
            </p:cNvSpPr>
            <p:nvPr/>
          </p:nvSpPr>
          <p:spPr bwMode="auto">
            <a:xfrm>
              <a:off x="144463" y="46038"/>
              <a:ext cx="214313" cy="219075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2 h 56"/>
                <a:gd name="T12" fmla="*/ 4 w 56"/>
                <a:gd name="T13" fmla="*/ 28 h 56"/>
                <a:gd name="T14" fmla="*/ 28 w 56"/>
                <a:gd name="T15" fmla="*/ 4 h 56"/>
                <a:gd name="T16" fmla="*/ 52 w 56"/>
                <a:gd name="T17" fmla="*/ 28 h 56"/>
                <a:gd name="T18" fmla="*/ 28 w 56"/>
                <a:gd name="T19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800">
                <a:solidFill>
                  <a:schemeClr val="bg1"/>
                </a:solidFill>
                <a:latin typeface="Roboto condensed"/>
                <a:ea typeface="+mn-ea"/>
                <a:cs typeface="Roboto condensed"/>
              </a:endParaRPr>
            </a:p>
          </p:txBody>
        </p:sp>
      </p:grpSp>
      <p:sp>
        <p:nvSpPr>
          <p:cNvPr id="36" name="텍스트 개체 틀 2"/>
          <p:cNvSpPr txBox="1"/>
          <p:nvPr/>
        </p:nvSpPr>
        <p:spPr>
          <a:xfrm>
            <a:off x="4121834" y="1501193"/>
            <a:ext cx="7430779" cy="8846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Rockwel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04800" algn="just"/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合唱指挥的图示由“点”和“线”构成。音乐的控制通常需要通过“点”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--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“拍点”（也称实拍）和有控制感的“线”来达到。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Rounded Rectangle 11"/>
          <p:cNvSpPr/>
          <p:nvPr/>
        </p:nvSpPr>
        <p:spPr>
          <a:xfrm>
            <a:off x="3354142" y="2810723"/>
            <a:ext cx="529597" cy="5295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Roboto condensed"/>
              <a:cs typeface="Roboto condensed"/>
            </a:endParaRPr>
          </a:p>
        </p:txBody>
      </p:sp>
      <p:grpSp>
        <p:nvGrpSpPr>
          <p:cNvPr id="39" name="Group 18"/>
          <p:cNvGrpSpPr/>
          <p:nvPr/>
        </p:nvGrpSpPr>
        <p:grpSpPr>
          <a:xfrm>
            <a:off x="3504277" y="2973943"/>
            <a:ext cx="229325" cy="229325"/>
            <a:chOff x="6350" y="4763"/>
            <a:chExt cx="492125" cy="492125"/>
          </a:xfrm>
          <a:solidFill>
            <a:schemeClr val="bg1"/>
          </a:solidFill>
        </p:grpSpPr>
        <p:sp>
          <p:nvSpPr>
            <p:cNvPr id="40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800">
                <a:solidFill>
                  <a:schemeClr val="bg1"/>
                </a:solidFill>
                <a:latin typeface="Roboto condensed"/>
                <a:ea typeface="+mn-ea"/>
                <a:cs typeface="Roboto condensed"/>
              </a:endParaRPr>
            </a:p>
          </p:txBody>
        </p:sp>
        <p:sp>
          <p:nvSpPr>
            <p:cNvPr id="41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800">
                <a:solidFill>
                  <a:schemeClr val="bg1"/>
                </a:solidFill>
                <a:latin typeface="Roboto condensed"/>
                <a:ea typeface="+mn-ea"/>
                <a:cs typeface="Roboto condensed"/>
              </a:endParaRPr>
            </a:p>
          </p:txBody>
        </p:sp>
        <p:sp>
          <p:nvSpPr>
            <p:cNvPr id="42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800">
                <a:solidFill>
                  <a:schemeClr val="bg1"/>
                </a:solidFill>
                <a:latin typeface="Roboto condensed"/>
                <a:ea typeface="+mn-ea"/>
                <a:cs typeface="Roboto condensed"/>
              </a:endParaRPr>
            </a:p>
          </p:txBody>
        </p:sp>
      </p:grpSp>
      <p:sp>
        <p:nvSpPr>
          <p:cNvPr id="44" name="텍스트 개체 틀 2"/>
          <p:cNvSpPr txBox="1"/>
          <p:nvPr/>
        </p:nvSpPr>
        <p:spPr>
          <a:xfrm>
            <a:off x="4121834" y="2504027"/>
            <a:ext cx="7047914" cy="9398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Rockwel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04800" algn="just"/>
            <a:r>
              <a:rPr lang="en-US" altLang="zh-CN" sz="18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◆拍点的作用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统一在拍点上发音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明确音乐进行中拍与拍的节奏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在拍点上和后半拍的发音起到预备拍的作用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为音乐中的呼吸、分句起到提示作用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⑤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为为停顿、收束起预备拍和统一收束点的作用。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6" name="Rounded Rectangle 10"/>
          <p:cNvSpPr/>
          <p:nvPr/>
        </p:nvSpPr>
        <p:spPr>
          <a:xfrm>
            <a:off x="3381676" y="4148228"/>
            <a:ext cx="529597" cy="5295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Roboto condensed"/>
              <a:cs typeface="Roboto condensed"/>
            </a:endParaRPr>
          </a:p>
        </p:txBody>
      </p:sp>
      <p:sp>
        <p:nvSpPr>
          <p:cNvPr id="47" name="Freeform 53"/>
          <p:cNvSpPr>
            <a:spLocks noEditPoints="1"/>
          </p:cNvSpPr>
          <p:nvPr/>
        </p:nvSpPr>
        <p:spPr bwMode="auto">
          <a:xfrm>
            <a:off x="3550171" y="4322845"/>
            <a:ext cx="192609" cy="214744"/>
          </a:xfrm>
          <a:custGeom>
            <a:avLst/>
            <a:gdLst/>
            <a:ahLst/>
            <a:cxnLst>
              <a:cxn ang="0">
                <a:pos x="171" y="47"/>
              </a:cxn>
              <a:cxn ang="0">
                <a:pos x="177" y="36"/>
              </a:cxn>
              <a:cxn ang="0">
                <a:pos x="179" y="38"/>
              </a:cxn>
              <a:cxn ang="0">
                <a:pos x="184" y="38"/>
              </a:cxn>
              <a:cxn ang="0">
                <a:pos x="188" y="35"/>
              </a:cxn>
              <a:cxn ang="0">
                <a:pos x="193" y="28"/>
              </a:cxn>
              <a:cxn ang="0">
                <a:pos x="190" y="19"/>
              </a:cxn>
              <a:cxn ang="0">
                <a:pos x="161" y="2"/>
              </a:cxn>
              <a:cxn ang="0">
                <a:pos x="152" y="4"/>
              </a:cxn>
              <a:cxn ang="0">
                <a:pos x="148" y="11"/>
              </a:cxn>
              <a:cxn ang="0">
                <a:pos x="147" y="16"/>
              </a:cxn>
              <a:cxn ang="0">
                <a:pos x="150" y="20"/>
              </a:cxn>
              <a:cxn ang="0">
                <a:pos x="152" y="22"/>
              </a:cxn>
              <a:cxn ang="0">
                <a:pos x="146" y="32"/>
              </a:cxn>
              <a:cxn ang="0">
                <a:pos x="106" y="24"/>
              </a:cxn>
              <a:cxn ang="0">
                <a:pos x="65" y="32"/>
              </a:cxn>
              <a:cxn ang="0">
                <a:pos x="59" y="22"/>
              </a:cxn>
              <a:cxn ang="0">
                <a:pos x="62" y="20"/>
              </a:cxn>
              <a:cxn ang="0">
                <a:pos x="65" y="16"/>
              </a:cxn>
              <a:cxn ang="0">
                <a:pos x="64" y="11"/>
              </a:cxn>
              <a:cxn ang="0">
                <a:pos x="60" y="4"/>
              </a:cxn>
              <a:cxn ang="0">
                <a:pos x="51" y="2"/>
              </a:cxn>
              <a:cxn ang="0">
                <a:pos x="21" y="19"/>
              </a:cxn>
              <a:cxn ang="0">
                <a:pos x="19" y="28"/>
              </a:cxn>
              <a:cxn ang="0">
                <a:pos x="23" y="35"/>
              </a:cxn>
              <a:cxn ang="0">
                <a:pos x="27" y="38"/>
              </a:cxn>
              <a:cxn ang="0">
                <a:pos x="32" y="38"/>
              </a:cxn>
              <a:cxn ang="0">
                <a:pos x="34" y="36"/>
              </a:cxn>
              <a:cxn ang="0">
                <a:pos x="40" y="47"/>
              </a:cxn>
              <a:cxn ang="0">
                <a:pos x="0" y="129"/>
              </a:cxn>
              <a:cxn ang="0">
                <a:pos x="106" y="235"/>
              </a:cxn>
              <a:cxn ang="0">
                <a:pos x="211" y="129"/>
              </a:cxn>
              <a:cxn ang="0">
                <a:pos x="171" y="47"/>
              </a:cxn>
              <a:cxn ang="0">
                <a:pos x="106" y="214"/>
              </a:cxn>
              <a:cxn ang="0">
                <a:pos x="21" y="129"/>
              </a:cxn>
              <a:cxn ang="0">
                <a:pos x="106" y="44"/>
              </a:cxn>
              <a:cxn ang="0">
                <a:pos x="191" y="129"/>
              </a:cxn>
              <a:cxn ang="0">
                <a:pos x="106" y="214"/>
              </a:cxn>
              <a:cxn ang="0">
                <a:pos x="115" y="130"/>
              </a:cxn>
              <a:cxn ang="0">
                <a:pos x="115" y="129"/>
              </a:cxn>
              <a:cxn ang="0">
                <a:pos x="115" y="82"/>
              </a:cxn>
              <a:cxn ang="0">
                <a:pos x="106" y="73"/>
              </a:cxn>
              <a:cxn ang="0">
                <a:pos x="97" y="82"/>
              </a:cxn>
              <a:cxn ang="0">
                <a:pos x="97" y="129"/>
              </a:cxn>
              <a:cxn ang="0">
                <a:pos x="106" y="138"/>
              </a:cxn>
              <a:cxn ang="0">
                <a:pos x="107" y="138"/>
              </a:cxn>
              <a:cxn ang="0">
                <a:pos x="149" y="180"/>
              </a:cxn>
              <a:cxn ang="0">
                <a:pos x="153" y="182"/>
              </a:cxn>
              <a:cxn ang="0">
                <a:pos x="157" y="180"/>
              </a:cxn>
              <a:cxn ang="0">
                <a:pos x="157" y="173"/>
              </a:cxn>
              <a:cxn ang="0">
                <a:pos x="115" y="130"/>
              </a:cxn>
            </a:cxnLst>
            <a:rect l="0" t="0" r="r" b="b"/>
            <a:pathLst>
              <a:path w="211" h="235">
                <a:moveTo>
                  <a:pt x="171" y="47"/>
                </a:moveTo>
                <a:cubicBezTo>
                  <a:pt x="177" y="36"/>
                  <a:pt x="177" y="36"/>
                  <a:pt x="177" y="36"/>
                </a:cubicBezTo>
                <a:cubicBezTo>
                  <a:pt x="179" y="38"/>
                  <a:pt x="179" y="38"/>
                  <a:pt x="179" y="38"/>
                </a:cubicBezTo>
                <a:cubicBezTo>
                  <a:pt x="181" y="38"/>
                  <a:pt x="183" y="39"/>
                  <a:pt x="184" y="38"/>
                </a:cubicBezTo>
                <a:cubicBezTo>
                  <a:pt x="186" y="38"/>
                  <a:pt x="188" y="37"/>
                  <a:pt x="188" y="35"/>
                </a:cubicBezTo>
                <a:cubicBezTo>
                  <a:pt x="193" y="28"/>
                  <a:pt x="193" y="28"/>
                  <a:pt x="193" y="28"/>
                </a:cubicBezTo>
                <a:cubicBezTo>
                  <a:pt x="195" y="25"/>
                  <a:pt x="194" y="21"/>
                  <a:pt x="190" y="19"/>
                </a:cubicBezTo>
                <a:cubicBezTo>
                  <a:pt x="161" y="2"/>
                  <a:pt x="161" y="2"/>
                  <a:pt x="161" y="2"/>
                </a:cubicBezTo>
                <a:cubicBezTo>
                  <a:pt x="158" y="0"/>
                  <a:pt x="154" y="1"/>
                  <a:pt x="152" y="4"/>
                </a:cubicBezTo>
                <a:cubicBezTo>
                  <a:pt x="148" y="11"/>
                  <a:pt x="148" y="11"/>
                  <a:pt x="148" y="11"/>
                </a:cubicBezTo>
                <a:cubicBezTo>
                  <a:pt x="147" y="13"/>
                  <a:pt x="147" y="15"/>
                  <a:pt x="147" y="16"/>
                </a:cubicBezTo>
                <a:cubicBezTo>
                  <a:pt x="147" y="18"/>
                  <a:pt x="149" y="19"/>
                  <a:pt x="150" y="20"/>
                </a:cubicBezTo>
                <a:cubicBezTo>
                  <a:pt x="152" y="22"/>
                  <a:pt x="152" y="22"/>
                  <a:pt x="152" y="22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34" y="27"/>
                  <a:pt x="120" y="24"/>
                  <a:pt x="106" y="24"/>
                </a:cubicBezTo>
                <a:cubicBezTo>
                  <a:pt x="91" y="24"/>
                  <a:pt x="78" y="27"/>
                  <a:pt x="65" y="32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0"/>
                  <a:pt x="62" y="20"/>
                  <a:pt x="62" y="20"/>
                </a:cubicBezTo>
                <a:cubicBezTo>
                  <a:pt x="63" y="19"/>
                  <a:pt x="64" y="18"/>
                  <a:pt x="65" y="16"/>
                </a:cubicBezTo>
                <a:cubicBezTo>
                  <a:pt x="65" y="15"/>
                  <a:pt x="65" y="13"/>
                  <a:pt x="64" y="11"/>
                </a:cubicBezTo>
                <a:cubicBezTo>
                  <a:pt x="60" y="4"/>
                  <a:pt x="60" y="4"/>
                  <a:pt x="60" y="4"/>
                </a:cubicBezTo>
                <a:cubicBezTo>
                  <a:pt x="58" y="1"/>
                  <a:pt x="54" y="0"/>
                  <a:pt x="51" y="2"/>
                </a:cubicBezTo>
                <a:cubicBezTo>
                  <a:pt x="21" y="19"/>
                  <a:pt x="21" y="19"/>
                  <a:pt x="21" y="19"/>
                </a:cubicBezTo>
                <a:cubicBezTo>
                  <a:pt x="18" y="21"/>
                  <a:pt x="17" y="25"/>
                  <a:pt x="19" y="28"/>
                </a:cubicBezTo>
                <a:cubicBezTo>
                  <a:pt x="23" y="35"/>
                  <a:pt x="23" y="35"/>
                  <a:pt x="23" y="35"/>
                </a:cubicBezTo>
                <a:cubicBezTo>
                  <a:pt x="24" y="37"/>
                  <a:pt x="25" y="38"/>
                  <a:pt x="27" y="38"/>
                </a:cubicBezTo>
                <a:cubicBezTo>
                  <a:pt x="29" y="39"/>
                  <a:pt x="31" y="38"/>
                  <a:pt x="32" y="38"/>
                </a:cubicBezTo>
                <a:cubicBezTo>
                  <a:pt x="34" y="36"/>
                  <a:pt x="34" y="36"/>
                  <a:pt x="34" y="36"/>
                </a:cubicBezTo>
                <a:cubicBezTo>
                  <a:pt x="40" y="47"/>
                  <a:pt x="40" y="47"/>
                  <a:pt x="40" y="47"/>
                </a:cubicBezTo>
                <a:cubicBezTo>
                  <a:pt x="16" y="66"/>
                  <a:pt x="0" y="96"/>
                  <a:pt x="0" y="129"/>
                </a:cubicBezTo>
                <a:cubicBezTo>
                  <a:pt x="0" y="187"/>
                  <a:pt x="48" y="235"/>
                  <a:pt x="106" y="235"/>
                </a:cubicBezTo>
                <a:cubicBezTo>
                  <a:pt x="164" y="235"/>
                  <a:pt x="211" y="187"/>
                  <a:pt x="211" y="129"/>
                </a:cubicBezTo>
                <a:cubicBezTo>
                  <a:pt x="211" y="96"/>
                  <a:pt x="196" y="66"/>
                  <a:pt x="171" y="47"/>
                </a:cubicBezTo>
                <a:close/>
                <a:moveTo>
                  <a:pt x="106" y="214"/>
                </a:moveTo>
                <a:cubicBezTo>
                  <a:pt x="59" y="214"/>
                  <a:pt x="21" y="176"/>
                  <a:pt x="21" y="129"/>
                </a:cubicBezTo>
                <a:cubicBezTo>
                  <a:pt x="21" y="82"/>
                  <a:pt x="59" y="44"/>
                  <a:pt x="106" y="44"/>
                </a:cubicBezTo>
                <a:cubicBezTo>
                  <a:pt x="153" y="44"/>
                  <a:pt x="191" y="82"/>
                  <a:pt x="191" y="129"/>
                </a:cubicBezTo>
                <a:cubicBezTo>
                  <a:pt x="191" y="176"/>
                  <a:pt x="153" y="214"/>
                  <a:pt x="106" y="214"/>
                </a:cubicBezTo>
                <a:close/>
                <a:moveTo>
                  <a:pt x="115" y="130"/>
                </a:moveTo>
                <a:cubicBezTo>
                  <a:pt x="115" y="130"/>
                  <a:pt x="115" y="130"/>
                  <a:pt x="115" y="129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15" y="77"/>
                  <a:pt x="111" y="73"/>
                  <a:pt x="106" y="73"/>
                </a:cubicBezTo>
                <a:cubicBezTo>
                  <a:pt x="101" y="73"/>
                  <a:pt x="97" y="77"/>
                  <a:pt x="97" y="82"/>
                </a:cubicBezTo>
                <a:cubicBezTo>
                  <a:pt x="97" y="129"/>
                  <a:pt x="97" y="129"/>
                  <a:pt x="97" y="129"/>
                </a:cubicBezTo>
                <a:cubicBezTo>
                  <a:pt x="97" y="134"/>
                  <a:pt x="101" y="138"/>
                  <a:pt x="106" y="138"/>
                </a:cubicBezTo>
                <a:cubicBezTo>
                  <a:pt x="106" y="138"/>
                  <a:pt x="107" y="138"/>
                  <a:pt x="107" y="138"/>
                </a:cubicBezTo>
                <a:cubicBezTo>
                  <a:pt x="149" y="180"/>
                  <a:pt x="149" y="180"/>
                  <a:pt x="149" y="180"/>
                </a:cubicBezTo>
                <a:cubicBezTo>
                  <a:pt x="150" y="181"/>
                  <a:pt x="152" y="182"/>
                  <a:pt x="153" y="182"/>
                </a:cubicBezTo>
                <a:cubicBezTo>
                  <a:pt x="155" y="182"/>
                  <a:pt x="156" y="181"/>
                  <a:pt x="157" y="180"/>
                </a:cubicBezTo>
                <a:cubicBezTo>
                  <a:pt x="159" y="178"/>
                  <a:pt x="159" y="175"/>
                  <a:pt x="157" y="173"/>
                </a:cubicBezTo>
                <a:lnTo>
                  <a:pt x="115" y="13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 sz="2800">
              <a:solidFill>
                <a:schemeClr val="bg1"/>
              </a:solidFill>
              <a:latin typeface="Roboto condensed"/>
              <a:cs typeface="Roboto condensed"/>
            </a:endParaRPr>
          </a:p>
        </p:txBody>
      </p:sp>
      <p:sp>
        <p:nvSpPr>
          <p:cNvPr id="49" name="텍스트 개체 틀 2"/>
          <p:cNvSpPr txBox="1"/>
          <p:nvPr/>
        </p:nvSpPr>
        <p:spPr>
          <a:xfrm>
            <a:off x="4039802" y="3667553"/>
            <a:ext cx="7568418" cy="13105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Rockwel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04800" algn="just"/>
            <a:r>
              <a:rPr lang="en-US" altLang="zh-CN" sz="18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◆拍点的形成：拍点是手掌在下落至下方时，在假设点上打出的一个反弹动作。掌握拍点的方法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手势从上到下，在下方形成拍点，即拍皮球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从下到上，即先将手放在下方，然后用“推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---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反弹”从下到上来形成拍点。（弹钢琴时演奏向上弹跳音）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Rounded Rectangle 13"/>
          <p:cNvSpPr/>
          <p:nvPr/>
        </p:nvSpPr>
        <p:spPr>
          <a:xfrm>
            <a:off x="3354140" y="5433662"/>
            <a:ext cx="529597" cy="52959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Roboto condensed"/>
              <a:cs typeface="Roboto condensed"/>
            </a:endParaRPr>
          </a:p>
        </p:txBody>
      </p:sp>
      <p:grpSp>
        <p:nvGrpSpPr>
          <p:cNvPr id="52" name="Group 22"/>
          <p:cNvGrpSpPr/>
          <p:nvPr/>
        </p:nvGrpSpPr>
        <p:grpSpPr>
          <a:xfrm>
            <a:off x="3515371" y="5586566"/>
            <a:ext cx="227409" cy="223787"/>
            <a:chOff x="6297613" y="1392238"/>
            <a:chExt cx="498475" cy="490537"/>
          </a:xfrm>
          <a:solidFill>
            <a:schemeClr val="bg1"/>
          </a:solidFill>
        </p:grpSpPr>
        <p:sp>
          <p:nvSpPr>
            <p:cNvPr id="53" name="Freeform 23"/>
            <p:cNvSpPr/>
            <p:nvPr/>
          </p:nvSpPr>
          <p:spPr bwMode="auto">
            <a:xfrm>
              <a:off x="6570663" y="1454150"/>
              <a:ext cx="160338" cy="160337"/>
            </a:xfrm>
            <a:custGeom>
              <a:avLst/>
              <a:gdLst>
                <a:gd name="T0" fmla="*/ 38 w 42"/>
                <a:gd name="T1" fmla="*/ 40 h 42"/>
                <a:gd name="T2" fmla="*/ 38 w 42"/>
                <a:gd name="T3" fmla="*/ 40 h 42"/>
                <a:gd name="T4" fmla="*/ 40 w 42"/>
                <a:gd name="T5" fmla="*/ 42 h 42"/>
                <a:gd name="T6" fmla="*/ 42 w 42"/>
                <a:gd name="T7" fmla="*/ 40 h 42"/>
                <a:gd name="T8" fmla="*/ 42 w 42"/>
                <a:gd name="T9" fmla="*/ 40 h 42"/>
                <a:gd name="T10" fmla="*/ 2 w 42"/>
                <a:gd name="T11" fmla="*/ 0 h 42"/>
                <a:gd name="T12" fmla="*/ 2 w 42"/>
                <a:gd name="T13" fmla="*/ 0 h 42"/>
                <a:gd name="T14" fmla="*/ 0 w 42"/>
                <a:gd name="T15" fmla="*/ 2 h 42"/>
                <a:gd name="T16" fmla="*/ 2 w 42"/>
                <a:gd name="T17" fmla="*/ 4 h 42"/>
                <a:gd name="T18" fmla="*/ 2 w 42"/>
                <a:gd name="T19" fmla="*/ 4 h 42"/>
                <a:gd name="T20" fmla="*/ 38 w 42"/>
                <a:gd name="T2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2">
                  <a:moveTo>
                    <a:pt x="38" y="40"/>
                  </a:moveTo>
                  <a:cubicBezTo>
                    <a:pt x="38" y="40"/>
                    <a:pt x="38" y="40"/>
                    <a:pt x="38" y="40"/>
                  </a:cubicBezTo>
                  <a:cubicBezTo>
                    <a:pt x="38" y="41"/>
                    <a:pt x="39" y="42"/>
                    <a:pt x="40" y="42"/>
                  </a:cubicBezTo>
                  <a:cubicBezTo>
                    <a:pt x="41" y="42"/>
                    <a:pt x="42" y="41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18"/>
                    <a:pt x="2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2" y="4"/>
                    <a:pt x="38" y="2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800">
                <a:solidFill>
                  <a:schemeClr val="bg1"/>
                </a:solidFill>
                <a:latin typeface="Roboto condensed"/>
                <a:ea typeface="+mn-ea"/>
                <a:cs typeface="Roboto condensed"/>
              </a:endParaRPr>
            </a:p>
          </p:txBody>
        </p:sp>
        <p:sp>
          <p:nvSpPr>
            <p:cNvPr id="54" name="Freeform 24"/>
            <p:cNvSpPr>
              <a:spLocks noEditPoints="1"/>
            </p:cNvSpPr>
            <p:nvPr/>
          </p:nvSpPr>
          <p:spPr bwMode="auto">
            <a:xfrm>
              <a:off x="6297613" y="1392238"/>
              <a:ext cx="498475" cy="490537"/>
            </a:xfrm>
            <a:custGeom>
              <a:avLst/>
              <a:gdLst>
                <a:gd name="T0" fmla="*/ 37 w 130"/>
                <a:gd name="T1" fmla="*/ 4 h 128"/>
                <a:gd name="T2" fmla="*/ 29 w 130"/>
                <a:gd name="T3" fmla="*/ 0 h 128"/>
                <a:gd name="T4" fmla="*/ 24 w 130"/>
                <a:gd name="T5" fmla="*/ 1 h 128"/>
                <a:gd name="T6" fmla="*/ 17 w 130"/>
                <a:gd name="T7" fmla="*/ 12 h 128"/>
                <a:gd name="T8" fmla="*/ 17 w 130"/>
                <a:gd name="T9" fmla="*/ 67 h 128"/>
                <a:gd name="T10" fmla="*/ 5 w 130"/>
                <a:gd name="T11" fmla="*/ 80 h 128"/>
                <a:gd name="T12" fmla="*/ 5 w 130"/>
                <a:gd name="T13" fmla="*/ 96 h 128"/>
                <a:gd name="T14" fmla="*/ 33 w 130"/>
                <a:gd name="T15" fmla="*/ 124 h 128"/>
                <a:gd name="T16" fmla="*/ 41 w 130"/>
                <a:gd name="T17" fmla="*/ 128 h 128"/>
                <a:gd name="T18" fmla="*/ 49 w 130"/>
                <a:gd name="T19" fmla="*/ 124 h 128"/>
                <a:gd name="T20" fmla="*/ 62 w 130"/>
                <a:gd name="T21" fmla="*/ 112 h 128"/>
                <a:gd name="T22" fmla="*/ 117 w 130"/>
                <a:gd name="T23" fmla="*/ 112 h 128"/>
                <a:gd name="T24" fmla="*/ 128 w 130"/>
                <a:gd name="T25" fmla="*/ 105 h 128"/>
                <a:gd name="T26" fmla="*/ 125 w 130"/>
                <a:gd name="T27" fmla="*/ 92 h 128"/>
                <a:gd name="T28" fmla="*/ 37 w 130"/>
                <a:gd name="T29" fmla="*/ 4 h 128"/>
                <a:gd name="T30" fmla="*/ 56 w 130"/>
                <a:gd name="T31" fmla="*/ 106 h 128"/>
                <a:gd name="T32" fmla="*/ 44 w 130"/>
                <a:gd name="T33" fmla="*/ 119 h 128"/>
                <a:gd name="T34" fmla="*/ 41 w 130"/>
                <a:gd name="T35" fmla="*/ 120 h 128"/>
                <a:gd name="T36" fmla="*/ 38 w 130"/>
                <a:gd name="T37" fmla="*/ 119 h 128"/>
                <a:gd name="T38" fmla="*/ 10 w 130"/>
                <a:gd name="T39" fmla="*/ 91 h 128"/>
                <a:gd name="T40" fmla="*/ 9 w 130"/>
                <a:gd name="T41" fmla="*/ 88 h 128"/>
                <a:gd name="T42" fmla="*/ 10 w 130"/>
                <a:gd name="T43" fmla="*/ 85 h 128"/>
                <a:gd name="T44" fmla="*/ 23 w 130"/>
                <a:gd name="T45" fmla="*/ 73 h 128"/>
                <a:gd name="T46" fmla="*/ 23 w 130"/>
                <a:gd name="T47" fmla="*/ 73 h 128"/>
                <a:gd name="T48" fmla="*/ 56 w 130"/>
                <a:gd name="T49" fmla="*/ 106 h 128"/>
                <a:gd name="T50" fmla="*/ 56 w 130"/>
                <a:gd name="T51" fmla="*/ 106 h 128"/>
                <a:gd name="T52" fmla="*/ 62 w 130"/>
                <a:gd name="T53" fmla="*/ 104 h 128"/>
                <a:gd name="T54" fmla="*/ 60 w 130"/>
                <a:gd name="T55" fmla="*/ 104 h 128"/>
                <a:gd name="T56" fmla="*/ 25 w 130"/>
                <a:gd name="T57" fmla="*/ 69 h 128"/>
                <a:gd name="T58" fmla="*/ 25 w 130"/>
                <a:gd name="T59" fmla="*/ 67 h 128"/>
                <a:gd name="T60" fmla="*/ 25 w 130"/>
                <a:gd name="T61" fmla="*/ 19 h 128"/>
                <a:gd name="T62" fmla="*/ 110 w 130"/>
                <a:gd name="T63" fmla="*/ 104 h 128"/>
                <a:gd name="T64" fmla="*/ 62 w 130"/>
                <a:gd name="T65" fmla="*/ 104 h 128"/>
                <a:gd name="T66" fmla="*/ 121 w 130"/>
                <a:gd name="T67" fmla="*/ 102 h 128"/>
                <a:gd name="T68" fmla="*/ 117 w 130"/>
                <a:gd name="T69" fmla="*/ 104 h 128"/>
                <a:gd name="T70" fmla="*/ 116 w 130"/>
                <a:gd name="T71" fmla="*/ 104 h 128"/>
                <a:gd name="T72" fmla="*/ 25 w 130"/>
                <a:gd name="T73" fmla="*/ 13 h 128"/>
                <a:gd name="T74" fmla="*/ 25 w 130"/>
                <a:gd name="T75" fmla="*/ 12 h 128"/>
                <a:gd name="T76" fmla="*/ 27 w 130"/>
                <a:gd name="T77" fmla="*/ 8 h 128"/>
                <a:gd name="T78" fmla="*/ 29 w 130"/>
                <a:gd name="T79" fmla="*/ 8 h 128"/>
                <a:gd name="T80" fmla="*/ 32 w 130"/>
                <a:gd name="T81" fmla="*/ 9 h 128"/>
                <a:gd name="T82" fmla="*/ 120 w 130"/>
                <a:gd name="T83" fmla="*/ 97 h 128"/>
                <a:gd name="T84" fmla="*/ 121 w 130"/>
                <a:gd name="T85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" h="128">
                  <a:moveTo>
                    <a:pt x="37" y="4"/>
                  </a:moveTo>
                  <a:cubicBezTo>
                    <a:pt x="35" y="1"/>
                    <a:pt x="32" y="0"/>
                    <a:pt x="29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0" y="3"/>
                    <a:pt x="17" y="7"/>
                    <a:pt x="17" y="12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0" y="84"/>
                    <a:pt x="0" y="92"/>
                    <a:pt x="5" y="96"/>
                  </a:cubicBezTo>
                  <a:cubicBezTo>
                    <a:pt x="33" y="124"/>
                    <a:pt x="33" y="124"/>
                    <a:pt x="33" y="124"/>
                  </a:cubicBezTo>
                  <a:cubicBezTo>
                    <a:pt x="35" y="127"/>
                    <a:pt x="38" y="128"/>
                    <a:pt x="41" y="128"/>
                  </a:cubicBezTo>
                  <a:cubicBezTo>
                    <a:pt x="44" y="128"/>
                    <a:pt x="47" y="127"/>
                    <a:pt x="49" y="124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117" y="112"/>
                    <a:pt x="117" y="112"/>
                    <a:pt x="117" y="112"/>
                  </a:cubicBezTo>
                  <a:cubicBezTo>
                    <a:pt x="122" y="112"/>
                    <a:pt x="126" y="109"/>
                    <a:pt x="128" y="105"/>
                  </a:cubicBezTo>
                  <a:cubicBezTo>
                    <a:pt x="130" y="100"/>
                    <a:pt x="129" y="95"/>
                    <a:pt x="125" y="92"/>
                  </a:cubicBezTo>
                  <a:lnTo>
                    <a:pt x="37" y="4"/>
                  </a:lnTo>
                  <a:close/>
                  <a:moveTo>
                    <a:pt x="56" y="106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3" y="120"/>
                    <a:pt x="42" y="120"/>
                    <a:pt x="41" y="120"/>
                  </a:cubicBezTo>
                  <a:cubicBezTo>
                    <a:pt x="40" y="120"/>
                    <a:pt x="39" y="120"/>
                    <a:pt x="38" y="119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9" y="90"/>
                    <a:pt x="9" y="89"/>
                    <a:pt x="9" y="88"/>
                  </a:cubicBezTo>
                  <a:cubicBezTo>
                    <a:pt x="9" y="87"/>
                    <a:pt x="9" y="86"/>
                    <a:pt x="10" y="85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lose/>
                  <a:moveTo>
                    <a:pt x="62" y="104"/>
                  </a:moveTo>
                  <a:cubicBezTo>
                    <a:pt x="61" y="104"/>
                    <a:pt x="61" y="104"/>
                    <a:pt x="60" y="104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8"/>
                    <a:pt x="25" y="68"/>
                    <a:pt x="25" y="6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62" y="104"/>
                  </a:lnTo>
                  <a:close/>
                  <a:moveTo>
                    <a:pt x="121" y="102"/>
                  </a:moveTo>
                  <a:cubicBezTo>
                    <a:pt x="120" y="103"/>
                    <a:pt x="119" y="104"/>
                    <a:pt x="117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0"/>
                    <a:pt x="26" y="9"/>
                    <a:pt x="27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30" y="8"/>
                    <a:pt x="31" y="8"/>
                    <a:pt x="32" y="9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100"/>
                    <a:pt x="12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800">
                <a:solidFill>
                  <a:schemeClr val="bg1"/>
                </a:solidFill>
                <a:latin typeface="Roboto condensed"/>
                <a:ea typeface="+mn-ea"/>
                <a:cs typeface="Roboto condensed"/>
              </a:endParaRPr>
            </a:p>
          </p:txBody>
        </p:sp>
        <p:sp>
          <p:nvSpPr>
            <p:cNvPr id="55" name="Freeform 25"/>
            <p:cNvSpPr/>
            <p:nvPr/>
          </p:nvSpPr>
          <p:spPr bwMode="auto">
            <a:xfrm>
              <a:off x="6562726" y="1392238"/>
              <a:ext cx="230188" cy="230187"/>
            </a:xfrm>
            <a:custGeom>
              <a:avLst/>
              <a:gdLst>
                <a:gd name="T0" fmla="*/ 4 w 60"/>
                <a:gd name="T1" fmla="*/ 8 h 60"/>
                <a:gd name="T2" fmla="*/ 4 w 60"/>
                <a:gd name="T3" fmla="*/ 8 h 60"/>
                <a:gd name="T4" fmla="*/ 52 w 60"/>
                <a:gd name="T5" fmla="*/ 56 h 60"/>
                <a:gd name="T6" fmla="*/ 52 w 60"/>
                <a:gd name="T7" fmla="*/ 56 h 60"/>
                <a:gd name="T8" fmla="*/ 56 w 60"/>
                <a:gd name="T9" fmla="*/ 60 h 60"/>
                <a:gd name="T10" fmla="*/ 60 w 60"/>
                <a:gd name="T11" fmla="*/ 56 h 60"/>
                <a:gd name="T12" fmla="*/ 60 w 60"/>
                <a:gd name="T13" fmla="*/ 56 h 60"/>
                <a:gd name="T14" fmla="*/ 4 w 60"/>
                <a:gd name="T15" fmla="*/ 0 h 60"/>
                <a:gd name="T16" fmla="*/ 4 w 60"/>
                <a:gd name="T17" fmla="*/ 0 h 60"/>
                <a:gd name="T18" fmla="*/ 0 w 60"/>
                <a:gd name="T19" fmla="*/ 4 h 60"/>
                <a:gd name="T20" fmla="*/ 4 w 60"/>
                <a:gd name="T21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60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0" y="8"/>
                    <a:pt x="52" y="30"/>
                    <a:pt x="52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8"/>
                    <a:pt x="54" y="60"/>
                    <a:pt x="56" y="60"/>
                  </a:cubicBezTo>
                  <a:cubicBezTo>
                    <a:pt x="58" y="60"/>
                    <a:pt x="60" y="58"/>
                    <a:pt x="60" y="56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25"/>
                    <a:pt x="3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2800">
                <a:solidFill>
                  <a:schemeClr val="bg1"/>
                </a:solidFill>
                <a:latin typeface="Roboto condensed"/>
                <a:ea typeface="+mn-ea"/>
                <a:cs typeface="Roboto condensed"/>
              </a:endParaRPr>
            </a:p>
          </p:txBody>
        </p:sp>
      </p:grpSp>
      <p:sp>
        <p:nvSpPr>
          <p:cNvPr id="57" name="텍스트 개체 틀 2"/>
          <p:cNvSpPr txBox="1"/>
          <p:nvPr/>
        </p:nvSpPr>
        <p:spPr>
          <a:xfrm>
            <a:off x="3911273" y="5114431"/>
            <a:ext cx="7978631" cy="16945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10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Rockwel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04800" algn="just"/>
            <a:r>
              <a:rPr lang="en-US" altLang="zh-CN" sz="18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◆练习拍点应注意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r>
              <a:rPr lang="en-US" altLang="zh-CN" sz="18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点的位置在腰部，不要将位置处的太高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在拍点下落和弹起的线条是锐角而不是钝角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手的走势是“弹起”向上而不是拉起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运动过程中手型一般不要改变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⑤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肩、臂都不要僵，应处于松弛状态</a:t>
            </a:r>
            <a:r>
              <a:rPr lang="en-US" altLang="zh-CN" sz="1800" kern="100" dirty="0"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⑥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先单手练习再双手练习。加上左手时，要右手带动左手，左手跟随右手。⑦拍点的点应该在掌心，注意不要处理的过于靠前（在手指）或者过于靠后（在手腕），为了把握好拍点的位置，手型可以稍微向上仰起。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46" grpId="0" animBg="1"/>
      <p:bldP spid="47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14300"/>
            <a:ext cx="12190413" cy="1793810"/>
            <a:chOff x="0" y="-114300"/>
            <a:chExt cx="12190413" cy="179381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47700" cy="11049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2614" y="-114300"/>
              <a:ext cx="637799" cy="1793810"/>
            </a:xfrm>
            <a:prstGeom prst="rect">
              <a:avLst/>
            </a:prstGeom>
          </p:spPr>
        </p:pic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647700" y="271778"/>
              <a:ext cx="3583106" cy="430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1.3</a:t>
              </a:r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图示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0" y="1091037"/>
              <a:ext cx="1219041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20"/>
          <p:cNvSpPr/>
          <p:nvPr/>
        </p:nvSpPr>
        <p:spPr>
          <a:xfrm>
            <a:off x="263236" y="1679510"/>
            <a:ext cx="4752109" cy="4538292"/>
          </a:xfrm>
          <a:prstGeom prst="rect">
            <a:avLst/>
          </a:prstGeom>
          <a:noFill/>
          <a:ln w="25400" cmpd="sng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2" name="直接连接符 33"/>
          <p:cNvCxnSpPr/>
          <p:nvPr/>
        </p:nvCxnSpPr>
        <p:spPr>
          <a:xfrm>
            <a:off x="1971001" y="2428655"/>
            <a:ext cx="1404156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pic>
        <p:nvPicPr>
          <p:cNvPr id="13" name="Picture 2" descr="C:\Documents and Settings\Administrator\桌面\图标\ico\verified-us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05" y="1751558"/>
            <a:ext cx="565170" cy="56517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23" name="矩形 22"/>
          <p:cNvSpPr/>
          <p:nvPr/>
        </p:nvSpPr>
        <p:spPr>
          <a:xfrm>
            <a:off x="5768275" y="1679510"/>
            <a:ext cx="6081753" cy="4538292"/>
          </a:xfrm>
          <a:prstGeom prst="rect">
            <a:avLst/>
          </a:prstGeom>
          <a:noFill/>
          <a:ln w="25400" cmpd="sng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 fontAlgn="ctr">
              <a:buClr>
                <a:srgbClr val="FF0000"/>
              </a:buClr>
              <a:buSzPct val="70000"/>
              <a:buFont typeface="Wingdings" panose="05000000000000000000" pitchFamily="2" charset="2"/>
              <a:buChar char="u"/>
              <a:tabLst>
                <a:tab pos="723900" algn="l"/>
                <a:tab pos="1447800" algn="l"/>
              </a:tabLst>
            </a:pPr>
            <a:endParaRPr lang="zh-CN" altLang="en-US" sz="16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4" name="直接连接符 33"/>
          <p:cNvCxnSpPr/>
          <p:nvPr/>
        </p:nvCxnSpPr>
        <p:spPr>
          <a:xfrm>
            <a:off x="7969428" y="2474328"/>
            <a:ext cx="1404156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pic>
        <p:nvPicPr>
          <p:cNvPr id="25" name="Picture 4" descr="C:\Documents and Settings\Administrator\桌面\图标\ico\vpn-loc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916" y="1798038"/>
            <a:ext cx="472210" cy="472210"/>
          </a:xfrm>
          <a:prstGeom prst="rect">
            <a:avLst/>
          </a:prstGeom>
          <a:solidFill>
            <a:schemeClr val="accent1"/>
          </a:solidFill>
          <a:effectLst/>
        </p:spPr>
      </p:pic>
      <p:sp>
        <p:nvSpPr>
          <p:cNvPr id="28" name="TextBox 13"/>
          <p:cNvSpPr txBox="1"/>
          <p:nvPr/>
        </p:nvSpPr>
        <p:spPr>
          <a:xfrm>
            <a:off x="1016166" y="2583029"/>
            <a:ext cx="3638961" cy="33239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indent="304800" algn="just"/>
            <a:r>
              <a:rPr lang="en-US" altLang="zh-CN" sz="24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拍子图示的线条大致分为“曲线”、“直线”和“点”状三种，慢速度常用曲线，快速可能用“直线”和“点”；抒情常用曲线 弹跳性常用“直线”和“点”。“点”可以有图示轮廓也可以不打出图示轮廓。 </a:t>
            </a:r>
            <a:endParaRPr lang="zh-CN" altLang="zh-CN" sz="2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5971309" y="2678409"/>
            <a:ext cx="5777345" cy="30469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indent="304800" algn="just"/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◆练习图示应注意：</a:t>
            </a:r>
            <a:endParaRPr lang="zh-CN" altLang="zh-CN" sz="18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r>
              <a:rPr lang="en-US" altLang="zh-CN" sz="18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拍子运动过程中，要有同一个竖切面和同一个水平线上的上下横切面。</a:t>
            </a:r>
            <a:endParaRPr lang="zh-CN" altLang="zh-CN" sz="18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r>
              <a:rPr lang="en-US" altLang="zh-CN" sz="18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先练习右手，然后再练习双手。</a:t>
            </a:r>
            <a:endParaRPr lang="zh-CN" altLang="zh-CN" sz="18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r>
              <a:rPr lang="en-US" altLang="zh-CN" sz="18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经常用右手带动左手，右手可稍高、靠前、幅度较大、而左手稍低、靠后些、幅度较小。</a:t>
            </a:r>
            <a:endParaRPr lang="zh-CN" altLang="zh-CN" sz="18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r>
              <a:rPr lang="en-US" altLang="zh-CN" sz="18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从前一拍点到后一拍点，注意不是将手“拿”过去，而是反弹过去。</a:t>
            </a:r>
            <a:endParaRPr lang="zh-CN" altLang="zh-CN" sz="18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r>
              <a:rPr lang="en-US" altLang="zh-CN" sz="18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肩膀、大臂放松，下落至拍点后，反弹减速至失速瞬间，撑不住时，自然下落至拍点。</a:t>
            </a:r>
            <a:endParaRPr lang="zh-CN" altLang="zh-CN" sz="18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r>
              <a:rPr lang="en-US" altLang="zh-CN" sz="18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前松后紧</a:t>
            </a:r>
            <a:endParaRPr lang="zh-CN" altLang="zh-CN" sz="18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4569162" y="2667399"/>
            <a:ext cx="3036354" cy="2059346"/>
            <a:chOff x="1092200" y="2484438"/>
            <a:chExt cx="3459163" cy="2259012"/>
          </a:xfrm>
        </p:grpSpPr>
        <p:sp>
          <p:nvSpPr>
            <p:cNvPr id="2" name="Oval 2"/>
            <p:cNvSpPr>
              <a:spLocks noChangeArrowheads="1"/>
            </p:cNvSpPr>
            <p:nvPr/>
          </p:nvSpPr>
          <p:spPr bwMode="auto">
            <a:xfrm>
              <a:off x="2105025" y="2835275"/>
              <a:ext cx="1431925" cy="1431925"/>
            </a:xfrm>
            <a:prstGeom prst="ellipse">
              <a:avLst/>
            </a:prstGeom>
            <a:solidFill>
              <a:srgbClr val="C1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altLang="zh-CN"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" name="Oval 37"/>
            <p:cNvSpPr>
              <a:spLocks noChangeArrowheads="1"/>
            </p:cNvSpPr>
            <p:nvPr/>
          </p:nvSpPr>
          <p:spPr bwMode="auto">
            <a:xfrm>
              <a:off x="3656013" y="2484438"/>
              <a:ext cx="895350" cy="896937"/>
            </a:xfrm>
            <a:prstGeom prst="ellipse">
              <a:avLst/>
            </a:prstGeom>
            <a:solidFill>
              <a:srgbClr val="69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altLang="zh-CN"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Oval 38"/>
            <p:cNvSpPr>
              <a:spLocks noChangeArrowheads="1"/>
            </p:cNvSpPr>
            <p:nvPr/>
          </p:nvSpPr>
          <p:spPr bwMode="auto">
            <a:xfrm>
              <a:off x="1092200" y="2484438"/>
              <a:ext cx="895350" cy="896937"/>
            </a:xfrm>
            <a:prstGeom prst="ellipse">
              <a:avLst/>
            </a:prstGeom>
            <a:solidFill>
              <a:srgbClr val="1E9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altLang="zh-CN"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Oval 39"/>
            <p:cNvSpPr>
              <a:spLocks noChangeArrowheads="1"/>
            </p:cNvSpPr>
            <p:nvPr/>
          </p:nvSpPr>
          <p:spPr bwMode="auto">
            <a:xfrm>
              <a:off x="3656013" y="3844925"/>
              <a:ext cx="895350" cy="895350"/>
            </a:xfrm>
            <a:prstGeom prst="ellipse">
              <a:avLst/>
            </a:prstGeom>
            <a:solidFill>
              <a:srgbClr val="1E9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altLang="zh-CN"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Oval 41"/>
            <p:cNvSpPr>
              <a:spLocks noChangeArrowheads="1"/>
            </p:cNvSpPr>
            <p:nvPr/>
          </p:nvSpPr>
          <p:spPr bwMode="auto">
            <a:xfrm>
              <a:off x="1092200" y="3848100"/>
              <a:ext cx="895350" cy="895350"/>
            </a:xfrm>
            <a:prstGeom prst="ellipse">
              <a:avLst/>
            </a:prstGeom>
            <a:solidFill>
              <a:srgbClr val="69C2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en-US" altLang="zh-CN" sz="3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" name="Straight Connector 5"/>
            <p:cNvCxnSpPr>
              <a:cxnSpLocks noChangeShapeType="1"/>
            </p:cNvCxnSpPr>
            <p:nvPr/>
          </p:nvCxnSpPr>
          <p:spPr bwMode="auto">
            <a:xfrm>
              <a:off x="1944688" y="3146425"/>
              <a:ext cx="217487" cy="93663"/>
            </a:xfrm>
            <a:prstGeom prst="line">
              <a:avLst/>
            </a:prstGeom>
            <a:noFill/>
            <a:ln w="19050">
              <a:solidFill>
                <a:srgbClr val="ADBAC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44"/>
            <p:cNvCxnSpPr>
              <a:cxnSpLocks noChangeShapeType="1"/>
            </p:cNvCxnSpPr>
            <p:nvPr/>
          </p:nvCxnSpPr>
          <p:spPr bwMode="auto">
            <a:xfrm flipV="1">
              <a:off x="1970088" y="3929063"/>
              <a:ext cx="252412" cy="166687"/>
            </a:xfrm>
            <a:prstGeom prst="line">
              <a:avLst/>
            </a:prstGeom>
            <a:noFill/>
            <a:ln w="19050">
              <a:solidFill>
                <a:srgbClr val="ADBAC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46"/>
            <p:cNvCxnSpPr>
              <a:cxnSpLocks noChangeShapeType="1"/>
            </p:cNvCxnSpPr>
            <p:nvPr/>
          </p:nvCxnSpPr>
          <p:spPr bwMode="auto">
            <a:xfrm flipV="1">
              <a:off x="3481388" y="3146425"/>
              <a:ext cx="233362" cy="93663"/>
            </a:xfrm>
            <a:prstGeom prst="line">
              <a:avLst/>
            </a:prstGeom>
            <a:noFill/>
            <a:ln w="19050">
              <a:solidFill>
                <a:srgbClr val="ADBAC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8"/>
            <p:cNvCxnSpPr>
              <a:cxnSpLocks noChangeShapeType="1"/>
            </p:cNvCxnSpPr>
            <p:nvPr/>
          </p:nvCxnSpPr>
          <p:spPr bwMode="auto">
            <a:xfrm>
              <a:off x="3427413" y="3929063"/>
              <a:ext cx="279400" cy="166687"/>
            </a:xfrm>
            <a:prstGeom prst="line">
              <a:avLst/>
            </a:prstGeom>
            <a:noFill/>
            <a:ln w="19050">
              <a:solidFill>
                <a:srgbClr val="ADBACA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075" y="3198813"/>
              <a:ext cx="619125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组合 1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238" y="4114800"/>
              <a:ext cx="341312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组合 1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538" y="2767013"/>
              <a:ext cx="33496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组合 24"/>
            <p:cNvGrpSpPr/>
            <p:nvPr/>
          </p:nvGrpSpPr>
          <p:grpSpPr bwMode="auto">
            <a:xfrm>
              <a:off x="1395413" y="4181475"/>
              <a:ext cx="271462" cy="273050"/>
              <a:chOff x="0" y="0"/>
              <a:chExt cx="414338" cy="414337"/>
            </a:xfrm>
          </p:grpSpPr>
          <p:sp>
            <p:nvSpPr>
              <p:cNvPr id="15" name="Oval 6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14338" cy="414337"/>
              </a:xfrm>
              <a:prstGeom prst="ellipse">
                <a:avLst/>
              </a:prstGeom>
              <a:noFill/>
              <a:ln w="30163" cap="rnd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0214" tIns="30107" rIns="60214" bIns="30107"/>
              <a:lstStyle/>
              <a:p>
                <a:pPr eaLnBrk="1" hangingPunct="1"/>
                <a:endParaRPr lang="zh-CN" altLang="en-US" sz="11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70"/>
              <p:cNvSpPr/>
              <p:nvPr/>
            </p:nvSpPr>
            <p:spPr bwMode="auto">
              <a:xfrm>
                <a:off x="90488" y="125412"/>
                <a:ext cx="196850" cy="198438"/>
              </a:xfrm>
              <a:custGeom>
                <a:avLst/>
                <a:gdLst>
                  <a:gd name="T0" fmla="*/ 131549 w 208"/>
                  <a:gd name="T1" fmla="*/ 198438 h 208"/>
                  <a:gd name="T2" fmla="*/ 98425 w 208"/>
                  <a:gd name="T3" fmla="*/ 99219 h 208"/>
                  <a:gd name="T4" fmla="*/ 0 w 208"/>
                  <a:gd name="T5" fmla="*/ 65828 h 208"/>
                  <a:gd name="T6" fmla="*/ 196850 w 208"/>
                  <a:gd name="T7" fmla="*/ 0 h 208"/>
                  <a:gd name="T8" fmla="*/ 131549 w 208"/>
                  <a:gd name="T9" fmla="*/ 198438 h 2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8" h="208">
                    <a:moveTo>
                      <a:pt x="139" y="208"/>
                    </a:moveTo>
                    <a:lnTo>
                      <a:pt x="104" y="104"/>
                    </a:lnTo>
                    <a:lnTo>
                      <a:pt x="0" y="69"/>
                    </a:lnTo>
                    <a:lnTo>
                      <a:pt x="208" y="0"/>
                    </a:lnTo>
                    <a:lnTo>
                      <a:pt x="139" y="208"/>
                    </a:lnTo>
                    <a:close/>
                  </a:path>
                </a:pathLst>
              </a:custGeom>
              <a:noFill/>
              <a:ln w="30163" cap="rnd" cmpd="sng">
                <a:solidFill>
                  <a:srgbClr val="FFFFFF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0214" tIns="30107" rIns="60214" bIns="30107"/>
              <a:lstStyle/>
              <a:p>
                <a:endParaRPr lang="zh-CN" altLang="en-US"/>
              </a:p>
            </p:txBody>
          </p:sp>
        </p:grpSp>
        <p:sp>
          <p:nvSpPr>
            <p:cNvPr id="17" name="Freeform 94"/>
            <p:cNvSpPr/>
            <p:nvPr/>
          </p:nvSpPr>
          <p:spPr bwMode="auto">
            <a:xfrm>
              <a:off x="1395413" y="2765425"/>
              <a:ext cx="336550" cy="350838"/>
            </a:xfrm>
            <a:custGeom>
              <a:avLst/>
              <a:gdLst>
                <a:gd name="T0" fmla="*/ 308504 w 192"/>
                <a:gd name="T1" fmla="*/ 268610 h 192"/>
                <a:gd name="T2" fmla="*/ 336550 w 192"/>
                <a:gd name="T3" fmla="*/ 219274 h 192"/>
                <a:gd name="T4" fmla="*/ 308504 w 192"/>
                <a:gd name="T5" fmla="*/ 168110 h 192"/>
                <a:gd name="T6" fmla="*/ 308504 w 192"/>
                <a:gd name="T7" fmla="*/ 166283 h 192"/>
                <a:gd name="T8" fmla="*/ 308504 w 192"/>
                <a:gd name="T9" fmla="*/ 87710 h 192"/>
                <a:gd name="T10" fmla="*/ 308504 w 192"/>
                <a:gd name="T11" fmla="*/ 84055 h 192"/>
                <a:gd name="T12" fmla="*/ 168275 w 192"/>
                <a:gd name="T13" fmla="*/ 0 h 192"/>
                <a:gd name="T14" fmla="*/ 29799 w 192"/>
                <a:gd name="T15" fmla="*/ 84055 h 192"/>
                <a:gd name="T16" fmla="*/ 29799 w 192"/>
                <a:gd name="T17" fmla="*/ 84055 h 192"/>
                <a:gd name="T18" fmla="*/ 28046 w 192"/>
                <a:gd name="T19" fmla="*/ 85882 h 192"/>
                <a:gd name="T20" fmla="*/ 28046 w 192"/>
                <a:gd name="T21" fmla="*/ 87710 h 192"/>
                <a:gd name="T22" fmla="*/ 28046 w 192"/>
                <a:gd name="T23" fmla="*/ 87710 h 192"/>
                <a:gd name="T24" fmla="*/ 28046 w 192"/>
                <a:gd name="T25" fmla="*/ 166283 h 192"/>
                <a:gd name="T26" fmla="*/ 28046 w 192"/>
                <a:gd name="T27" fmla="*/ 168110 h 192"/>
                <a:gd name="T28" fmla="*/ 0 w 192"/>
                <a:gd name="T29" fmla="*/ 219274 h 192"/>
                <a:gd name="T30" fmla="*/ 56092 w 192"/>
                <a:gd name="T31" fmla="*/ 277747 h 192"/>
                <a:gd name="T32" fmla="*/ 57845 w 192"/>
                <a:gd name="T33" fmla="*/ 277747 h 192"/>
                <a:gd name="T34" fmla="*/ 77126 w 192"/>
                <a:gd name="T35" fmla="*/ 292365 h 192"/>
                <a:gd name="T36" fmla="*/ 98160 w 192"/>
                <a:gd name="T37" fmla="*/ 270438 h 192"/>
                <a:gd name="T38" fmla="*/ 98160 w 192"/>
                <a:gd name="T39" fmla="*/ 168110 h 192"/>
                <a:gd name="T40" fmla="*/ 77126 w 192"/>
                <a:gd name="T41" fmla="*/ 146183 h 192"/>
                <a:gd name="T42" fmla="*/ 57845 w 192"/>
                <a:gd name="T43" fmla="*/ 160801 h 192"/>
                <a:gd name="T44" fmla="*/ 56092 w 192"/>
                <a:gd name="T45" fmla="*/ 160801 h 192"/>
                <a:gd name="T46" fmla="*/ 42069 w 192"/>
                <a:gd name="T47" fmla="*/ 162628 h 192"/>
                <a:gd name="T48" fmla="*/ 42069 w 192"/>
                <a:gd name="T49" fmla="*/ 89537 h 192"/>
                <a:gd name="T50" fmla="*/ 80632 w 192"/>
                <a:gd name="T51" fmla="*/ 43855 h 192"/>
                <a:gd name="T52" fmla="*/ 91149 w 192"/>
                <a:gd name="T53" fmla="*/ 56646 h 192"/>
                <a:gd name="T54" fmla="*/ 99913 w 192"/>
                <a:gd name="T55" fmla="*/ 56646 h 192"/>
                <a:gd name="T56" fmla="*/ 168275 w 192"/>
                <a:gd name="T57" fmla="*/ 43855 h 192"/>
                <a:gd name="T58" fmla="*/ 236637 w 192"/>
                <a:gd name="T59" fmla="*/ 56646 h 192"/>
                <a:gd name="T60" fmla="*/ 240142 w 192"/>
                <a:gd name="T61" fmla="*/ 58473 h 192"/>
                <a:gd name="T62" fmla="*/ 245401 w 192"/>
                <a:gd name="T63" fmla="*/ 56646 h 192"/>
                <a:gd name="T64" fmla="*/ 257671 w 192"/>
                <a:gd name="T65" fmla="*/ 43855 h 192"/>
                <a:gd name="T66" fmla="*/ 294481 w 192"/>
                <a:gd name="T67" fmla="*/ 89537 h 192"/>
                <a:gd name="T68" fmla="*/ 294481 w 192"/>
                <a:gd name="T69" fmla="*/ 162628 h 192"/>
                <a:gd name="T70" fmla="*/ 280458 w 192"/>
                <a:gd name="T71" fmla="*/ 160801 h 192"/>
                <a:gd name="T72" fmla="*/ 278705 w 192"/>
                <a:gd name="T73" fmla="*/ 160801 h 192"/>
                <a:gd name="T74" fmla="*/ 259424 w 192"/>
                <a:gd name="T75" fmla="*/ 146183 h 192"/>
                <a:gd name="T76" fmla="*/ 238390 w 192"/>
                <a:gd name="T77" fmla="*/ 168110 h 192"/>
                <a:gd name="T78" fmla="*/ 238390 w 192"/>
                <a:gd name="T79" fmla="*/ 270438 h 192"/>
                <a:gd name="T80" fmla="*/ 259424 w 192"/>
                <a:gd name="T81" fmla="*/ 292365 h 192"/>
                <a:gd name="T82" fmla="*/ 278705 w 192"/>
                <a:gd name="T83" fmla="*/ 277747 h 192"/>
                <a:gd name="T84" fmla="*/ 280458 w 192"/>
                <a:gd name="T85" fmla="*/ 277747 h 192"/>
                <a:gd name="T86" fmla="*/ 296234 w 192"/>
                <a:gd name="T87" fmla="*/ 275919 h 192"/>
                <a:gd name="T88" fmla="*/ 306751 w 192"/>
                <a:gd name="T89" fmla="*/ 296020 h 192"/>
                <a:gd name="T90" fmla="*/ 250660 w 192"/>
                <a:gd name="T91" fmla="*/ 317947 h 192"/>
                <a:gd name="T92" fmla="*/ 247154 w 192"/>
                <a:gd name="T93" fmla="*/ 312465 h 192"/>
                <a:gd name="T94" fmla="*/ 231378 w 192"/>
                <a:gd name="T95" fmla="*/ 306983 h 192"/>
                <a:gd name="T96" fmla="*/ 203332 w 192"/>
                <a:gd name="T97" fmla="*/ 306983 h 192"/>
                <a:gd name="T98" fmla="*/ 182298 w 192"/>
                <a:gd name="T99" fmla="*/ 328911 h 192"/>
                <a:gd name="T100" fmla="*/ 203332 w 192"/>
                <a:gd name="T101" fmla="*/ 350838 h 192"/>
                <a:gd name="T102" fmla="*/ 231378 w 192"/>
                <a:gd name="T103" fmla="*/ 350838 h 192"/>
                <a:gd name="T104" fmla="*/ 252413 w 192"/>
                <a:gd name="T105" fmla="*/ 334392 h 192"/>
                <a:gd name="T106" fmla="*/ 319021 w 192"/>
                <a:gd name="T107" fmla="*/ 305156 h 192"/>
                <a:gd name="T108" fmla="*/ 322527 w 192"/>
                <a:gd name="T109" fmla="*/ 301501 h 192"/>
                <a:gd name="T110" fmla="*/ 322527 w 192"/>
                <a:gd name="T111" fmla="*/ 296020 h 192"/>
                <a:gd name="T112" fmla="*/ 308504 w 192"/>
                <a:gd name="T113" fmla="*/ 268610 h 1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2" h="192">
                  <a:moveTo>
                    <a:pt x="176" y="147"/>
                  </a:moveTo>
                  <a:cubicBezTo>
                    <a:pt x="186" y="142"/>
                    <a:pt x="192" y="132"/>
                    <a:pt x="192" y="120"/>
                  </a:cubicBezTo>
                  <a:cubicBezTo>
                    <a:pt x="192" y="108"/>
                    <a:pt x="186" y="98"/>
                    <a:pt x="176" y="92"/>
                  </a:cubicBezTo>
                  <a:cubicBezTo>
                    <a:pt x="176" y="92"/>
                    <a:pt x="176" y="92"/>
                    <a:pt x="176" y="91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7"/>
                    <a:pt x="176" y="47"/>
                    <a:pt x="176" y="46"/>
                  </a:cubicBezTo>
                  <a:cubicBezTo>
                    <a:pt x="166" y="23"/>
                    <a:pt x="135" y="0"/>
                    <a:pt x="96" y="0"/>
                  </a:cubicBezTo>
                  <a:cubicBezTo>
                    <a:pt x="57" y="0"/>
                    <a:pt x="27" y="23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7"/>
                    <a:pt x="16" y="47"/>
                  </a:cubicBezTo>
                  <a:cubicBezTo>
                    <a:pt x="16" y="47"/>
                    <a:pt x="16" y="47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7" y="98"/>
                    <a:pt x="0" y="108"/>
                    <a:pt x="0" y="120"/>
                  </a:cubicBezTo>
                  <a:cubicBezTo>
                    <a:pt x="0" y="138"/>
                    <a:pt x="14" y="152"/>
                    <a:pt x="32" y="152"/>
                  </a:cubicBezTo>
                  <a:cubicBezTo>
                    <a:pt x="33" y="152"/>
                    <a:pt x="33" y="152"/>
                    <a:pt x="33" y="152"/>
                  </a:cubicBezTo>
                  <a:cubicBezTo>
                    <a:pt x="35" y="157"/>
                    <a:pt x="39" y="160"/>
                    <a:pt x="44" y="160"/>
                  </a:cubicBezTo>
                  <a:cubicBezTo>
                    <a:pt x="51" y="160"/>
                    <a:pt x="56" y="154"/>
                    <a:pt x="56" y="148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85"/>
                    <a:pt x="51" y="80"/>
                    <a:pt x="44" y="80"/>
                  </a:cubicBezTo>
                  <a:cubicBezTo>
                    <a:pt x="39" y="80"/>
                    <a:pt x="35" y="83"/>
                    <a:pt x="33" y="88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29" y="88"/>
                    <a:pt x="27" y="88"/>
                    <a:pt x="24" y="8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8" y="40"/>
                    <a:pt x="36" y="31"/>
                    <a:pt x="46" y="2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4" y="32"/>
                    <a:pt x="56" y="32"/>
                    <a:pt x="57" y="31"/>
                  </a:cubicBezTo>
                  <a:cubicBezTo>
                    <a:pt x="57" y="31"/>
                    <a:pt x="69" y="24"/>
                    <a:pt x="96" y="24"/>
                  </a:cubicBezTo>
                  <a:cubicBezTo>
                    <a:pt x="123" y="24"/>
                    <a:pt x="135" y="31"/>
                    <a:pt x="135" y="31"/>
                  </a:cubicBezTo>
                  <a:cubicBezTo>
                    <a:pt x="136" y="32"/>
                    <a:pt x="136" y="32"/>
                    <a:pt x="137" y="32"/>
                  </a:cubicBezTo>
                  <a:cubicBezTo>
                    <a:pt x="138" y="32"/>
                    <a:pt x="139" y="31"/>
                    <a:pt x="140" y="31"/>
                  </a:cubicBezTo>
                  <a:cubicBezTo>
                    <a:pt x="147" y="24"/>
                    <a:pt x="147" y="24"/>
                    <a:pt x="147" y="24"/>
                  </a:cubicBezTo>
                  <a:cubicBezTo>
                    <a:pt x="157" y="31"/>
                    <a:pt x="164" y="40"/>
                    <a:pt x="168" y="49"/>
                  </a:cubicBezTo>
                  <a:cubicBezTo>
                    <a:pt x="168" y="89"/>
                    <a:pt x="168" y="89"/>
                    <a:pt x="168" y="89"/>
                  </a:cubicBezTo>
                  <a:cubicBezTo>
                    <a:pt x="166" y="88"/>
                    <a:pt x="163" y="88"/>
                    <a:pt x="160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8" y="83"/>
                    <a:pt x="153" y="80"/>
                    <a:pt x="148" y="80"/>
                  </a:cubicBezTo>
                  <a:cubicBezTo>
                    <a:pt x="142" y="80"/>
                    <a:pt x="136" y="85"/>
                    <a:pt x="136" y="92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54"/>
                    <a:pt x="142" y="160"/>
                    <a:pt x="148" y="160"/>
                  </a:cubicBezTo>
                  <a:cubicBezTo>
                    <a:pt x="153" y="160"/>
                    <a:pt x="158" y="157"/>
                    <a:pt x="159" y="152"/>
                  </a:cubicBezTo>
                  <a:cubicBezTo>
                    <a:pt x="160" y="152"/>
                    <a:pt x="160" y="152"/>
                    <a:pt x="160" y="152"/>
                  </a:cubicBezTo>
                  <a:cubicBezTo>
                    <a:pt x="163" y="152"/>
                    <a:pt x="166" y="151"/>
                    <a:pt x="169" y="151"/>
                  </a:cubicBezTo>
                  <a:cubicBezTo>
                    <a:pt x="175" y="162"/>
                    <a:pt x="175" y="162"/>
                    <a:pt x="175" y="162"/>
                  </a:cubicBezTo>
                  <a:cubicBezTo>
                    <a:pt x="143" y="174"/>
                    <a:pt x="143" y="174"/>
                    <a:pt x="143" y="174"/>
                  </a:cubicBezTo>
                  <a:cubicBezTo>
                    <a:pt x="142" y="173"/>
                    <a:pt x="142" y="172"/>
                    <a:pt x="141" y="171"/>
                  </a:cubicBezTo>
                  <a:cubicBezTo>
                    <a:pt x="138" y="169"/>
                    <a:pt x="135" y="168"/>
                    <a:pt x="132" y="168"/>
                  </a:cubicBezTo>
                  <a:cubicBezTo>
                    <a:pt x="116" y="168"/>
                    <a:pt x="116" y="168"/>
                    <a:pt x="116" y="168"/>
                  </a:cubicBezTo>
                  <a:cubicBezTo>
                    <a:pt x="110" y="168"/>
                    <a:pt x="104" y="173"/>
                    <a:pt x="104" y="180"/>
                  </a:cubicBezTo>
                  <a:cubicBezTo>
                    <a:pt x="104" y="186"/>
                    <a:pt x="110" y="192"/>
                    <a:pt x="116" y="192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138" y="192"/>
                    <a:pt x="142" y="188"/>
                    <a:pt x="144" y="183"/>
                  </a:cubicBezTo>
                  <a:cubicBezTo>
                    <a:pt x="182" y="167"/>
                    <a:pt x="182" y="167"/>
                    <a:pt x="182" y="167"/>
                  </a:cubicBezTo>
                  <a:cubicBezTo>
                    <a:pt x="183" y="167"/>
                    <a:pt x="184" y="166"/>
                    <a:pt x="184" y="165"/>
                  </a:cubicBezTo>
                  <a:cubicBezTo>
                    <a:pt x="184" y="164"/>
                    <a:pt x="184" y="163"/>
                    <a:pt x="184" y="162"/>
                  </a:cubicBezTo>
                  <a:lnTo>
                    <a:pt x="176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0214" tIns="30107" rIns="60214" bIns="30107"/>
            <a:lstStyle/>
            <a:p>
              <a:endParaRPr lang="zh-CN" altLang="en-US"/>
            </a:p>
          </p:txBody>
        </p:sp>
      </p:grpSp>
      <p:sp>
        <p:nvSpPr>
          <p:cNvPr id="21" name="稻壳儿小白白(http://dwz.cn/Wu2UP)"/>
          <p:cNvSpPr txBox="1">
            <a:spLocks noChangeArrowheads="1"/>
          </p:cNvSpPr>
          <p:nvPr/>
        </p:nvSpPr>
        <p:spPr bwMode="auto">
          <a:xfrm>
            <a:off x="7085980" y="497718"/>
            <a:ext cx="499990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04800" algn="just"/>
            <a:r>
              <a:rPr lang="en-US" altLang="zh-CN" sz="24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预备动作，如生活中的用锤钉钉子，用刀砍物时的举锤、举刀的动作。</a:t>
            </a:r>
            <a:endParaRPr lang="zh-CN" altLang="zh-CN" sz="2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/>
            <a:r>
              <a:rPr lang="zh-CN" altLang="zh-CN" sz="2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预备拍即在发音拍的前一拍打出的引入发音拍的预备动作。在观念上必须明确：打预备拍是为了发音拍，预备拍不是目的。</a:t>
            </a:r>
            <a:endParaRPr lang="zh-CN" altLang="zh-CN" sz="2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稻壳儿小白白(http://dwz.cn/Wu2UP)"/>
          <p:cNvSpPr>
            <a:spLocks noChangeArrowheads="1"/>
          </p:cNvSpPr>
          <p:nvPr/>
        </p:nvSpPr>
        <p:spPr bwMode="auto">
          <a:xfrm>
            <a:off x="8040061" y="4137699"/>
            <a:ext cx="4150351" cy="217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5390">
              <a:lnSpc>
                <a:spcPct val="120000"/>
              </a:lnSpc>
              <a:spcBef>
                <a:spcPct val="20000"/>
              </a:spcBef>
            </a:pPr>
            <a:r>
              <a:rPr lang="zh-CN" altLang="zh-CN" sz="2400" dirty="0">
                <a:solidFill>
                  <a:schemeClr val="bg1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预备拍的练习：可先设想音乐为</a:t>
            </a:r>
            <a:r>
              <a:rPr lang="en-US" altLang="zh-CN" sz="2400" dirty="0">
                <a:solidFill>
                  <a:schemeClr val="bg1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4/4</a:t>
            </a:r>
            <a:r>
              <a:rPr lang="zh-CN" altLang="zh-CN" sz="2400" dirty="0">
                <a:solidFill>
                  <a:schemeClr val="bg1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拍，在第四拍打出预备拍，在第二小节第一拍打出发音拍。预备拍首先体现在速度和力度上。</a:t>
            </a:r>
            <a:endParaRPr 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稻壳儿小白白(http://dwz.cn/Wu2UP)"/>
          <p:cNvSpPr txBox="1">
            <a:spLocks noChangeArrowheads="1"/>
          </p:cNvSpPr>
          <p:nvPr/>
        </p:nvSpPr>
        <p:spPr bwMode="auto">
          <a:xfrm>
            <a:off x="267187" y="1132954"/>
            <a:ext cx="487747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04800" algn="just"/>
            <a:r>
              <a: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指挥是预备的艺术，指挥职责的岗位在预备拍。预备即在发音之前将音乐的力度、速度、情绪、唱法等向合唱队发出预示。它对音乐的表现有着重要的作用。能否掌握和熟练运用预备动作是一个指挥能否胜任的标志。预备动作贯穿指挥的所有过程，对起拍、收拍、分句、呼吸、力度、速度提示、发音的一致，和用来强调突出的词、曲等，都有重要的作用。</a:t>
            </a:r>
            <a:endParaRPr lang="zh-CN" altLang="zh-CN" sz="18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稻壳儿小白白(http://dwz.cn/Wu2UP)"/>
          <p:cNvSpPr>
            <a:spLocks noChangeArrowheads="1"/>
          </p:cNvSpPr>
          <p:nvPr/>
        </p:nvSpPr>
        <p:spPr bwMode="auto">
          <a:xfrm>
            <a:off x="171038" y="3801145"/>
            <a:ext cx="435074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indent="304800" algn="just"/>
            <a:r>
              <a:rPr lang="zh-CN" altLang="zh-CN" sz="24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慢板、中板的歌曲通常使用有拍点的预备拍。尤其是力度强的歌曲常需使用有拍点的预备拍。而快板歌曲，有些弱力度的慢、中板歌曲和强调性的音乐可用有拍点的预备拍，也可用无拍点的预备拍。</a:t>
            </a:r>
            <a:endParaRPr lang="zh-CN" altLang="zh-CN" sz="2400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稻壳儿小白白(http://dwz.cn/Wu2UP)"/>
          <p:cNvSpPr>
            <a:spLocks noChangeArrowheads="1"/>
          </p:cNvSpPr>
          <p:nvPr/>
        </p:nvSpPr>
        <p:spPr bwMode="auto">
          <a:xfrm>
            <a:off x="1011527" y="414420"/>
            <a:ext cx="3634641" cy="4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5390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1.4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预备拍</a:t>
            </a:r>
            <a:endParaRPr lang="en-US" sz="2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350"/>
            <a:ext cx="646232" cy="1103472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614" y="-114300"/>
            <a:ext cx="637799" cy="1793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114300"/>
            <a:ext cx="12190413" cy="1793810"/>
            <a:chOff x="0" y="-114300"/>
            <a:chExt cx="12190413" cy="179381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3863"/>
              <a:ext cx="647700" cy="11049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2614" y="-114300"/>
              <a:ext cx="637799" cy="1793810"/>
            </a:xfrm>
            <a:prstGeom prst="rect">
              <a:avLst/>
            </a:prstGeom>
          </p:spPr>
        </p:pic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247650" y="271599"/>
              <a:ext cx="40037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1.5</a:t>
              </a:r>
              <a:r>
                <a:rPr lang="zh-CN" altLang="en-US" sz="28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原拍、分拍、合拍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>
              <a:off x="0" y="1091037"/>
              <a:ext cx="12190413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481168" y="2250510"/>
            <a:ext cx="2758233" cy="2563210"/>
            <a:chOff x="7359961" y="2451135"/>
            <a:chExt cx="3133725" cy="3160712"/>
          </a:xfrm>
          <a:solidFill>
            <a:schemeClr val="accent1"/>
          </a:solidFill>
        </p:grpSpPr>
        <p:sp>
          <p:nvSpPr>
            <p:cNvPr id="12" name="Freeform 5"/>
            <p:cNvSpPr/>
            <p:nvPr/>
          </p:nvSpPr>
          <p:spPr bwMode="auto">
            <a:xfrm>
              <a:off x="8383898" y="2451135"/>
              <a:ext cx="1452563" cy="1111250"/>
            </a:xfrm>
            <a:custGeom>
              <a:avLst/>
              <a:gdLst>
                <a:gd name="T0" fmla="*/ 179 w 486"/>
                <a:gd name="T1" fmla="*/ 194 h 372"/>
                <a:gd name="T2" fmla="*/ 13 w 486"/>
                <a:gd name="T3" fmla="*/ 363 h 372"/>
                <a:gd name="T4" fmla="*/ 7 w 486"/>
                <a:gd name="T5" fmla="*/ 362 h 372"/>
                <a:gd name="T6" fmla="*/ 7 w 486"/>
                <a:gd name="T7" fmla="*/ 328 h 372"/>
                <a:gd name="T8" fmla="*/ 11 w 486"/>
                <a:gd name="T9" fmla="*/ 241 h 372"/>
                <a:gd name="T10" fmla="*/ 70 w 486"/>
                <a:gd name="T11" fmla="*/ 177 h 372"/>
                <a:gd name="T12" fmla="*/ 119 w 486"/>
                <a:gd name="T13" fmla="*/ 131 h 372"/>
                <a:gd name="T14" fmla="*/ 110 w 486"/>
                <a:gd name="T15" fmla="*/ 114 h 372"/>
                <a:gd name="T16" fmla="*/ 130 w 486"/>
                <a:gd name="T17" fmla="*/ 22 h 372"/>
                <a:gd name="T18" fmla="*/ 223 w 486"/>
                <a:gd name="T19" fmla="*/ 20 h 372"/>
                <a:gd name="T20" fmla="*/ 247 w 486"/>
                <a:gd name="T21" fmla="*/ 110 h 372"/>
                <a:gd name="T22" fmla="*/ 252 w 486"/>
                <a:gd name="T23" fmla="*/ 138 h 372"/>
                <a:gd name="T24" fmla="*/ 466 w 486"/>
                <a:gd name="T25" fmla="*/ 351 h 372"/>
                <a:gd name="T26" fmla="*/ 486 w 486"/>
                <a:gd name="T27" fmla="*/ 361 h 372"/>
                <a:gd name="T28" fmla="*/ 479 w 486"/>
                <a:gd name="T29" fmla="*/ 371 h 372"/>
                <a:gd name="T30" fmla="*/ 361 w 486"/>
                <a:gd name="T31" fmla="*/ 370 h 372"/>
                <a:gd name="T32" fmla="*/ 342 w 486"/>
                <a:gd name="T33" fmla="*/ 357 h 372"/>
                <a:gd name="T34" fmla="*/ 179 w 486"/>
                <a:gd name="T35" fmla="*/ 19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6" h="372">
                  <a:moveTo>
                    <a:pt x="179" y="194"/>
                  </a:moveTo>
                  <a:cubicBezTo>
                    <a:pt x="122" y="251"/>
                    <a:pt x="68" y="307"/>
                    <a:pt x="13" y="363"/>
                  </a:cubicBezTo>
                  <a:cubicBezTo>
                    <a:pt x="11" y="362"/>
                    <a:pt x="9" y="362"/>
                    <a:pt x="7" y="362"/>
                  </a:cubicBezTo>
                  <a:cubicBezTo>
                    <a:pt x="7" y="351"/>
                    <a:pt x="7" y="339"/>
                    <a:pt x="7" y="328"/>
                  </a:cubicBezTo>
                  <a:cubicBezTo>
                    <a:pt x="8" y="299"/>
                    <a:pt x="0" y="266"/>
                    <a:pt x="11" y="241"/>
                  </a:cubicBezTo>
                  <a:cubicBezTo>
                    <a:pt x="21" y="216"/>
                    <a:pt x="49" y="198"/>
                    <a:pt x="70" y="177"/>
                  </a:cubicBezTo>
                  <a:cubicBezTo>
                    <a:pt x="86" y="162"/>
                    <a:pt x="103" y="146"/>
                    <a:pt x="119" y="131"/>
                  </a:cubicBezTo>
                  <a:cubicBezTo>
                    <a:pt x="115" y="124"/>
                    <a:pt x="112" y="119"/>
                    <a:pt x="110" y="114"/>
                  </a:cubicBezTo>
                  <a:cubicBezTo>
                    <a:pt x="95" y="82"/>
                    <a:pt x="103" y="45"/>
                    <a:pt x="130" y="22"/>
                  </a:cubicBezTo>
                  <a:cubicBezTo>
                    <a:pt x="156" y="1"/>
                    <a:pt x="195" y="0"/>
                    <a:pt x="223" y="20"/>
                  </a:cubicBezTo>
                  <a:cubicBezTo>
                    <a:pt x="250" y="41"/>
                    <a:pt x="261" y="78"/>
                    <a:pt x="247" y="110"/>
                  </a:cubicBezTo>
                  <a:cubicBezTo>
                    <a:pt x="241" y="122"/>
                    <a:pt x="243" y="129"/>
                    <a:pt x="252" y="138"/>
                  </a:cubicBezTo>
                  <a:cubicBezTo>
                    <a:pt x="324" y="209"/>
                    <a:pt x="395" y="280"/>
                    <a:pt x="466" y="351"/>
                  </a:cubicBezTo>
                  <a:cubicBezTo>
                    <a:pt x="471" y="356"/>
                    <a:pt x="479" y="358"/>
                    <a:pt x="486" y="361"/>
                  </a:cubicBezTo>
                  <a:cubicBezTo>
                    <a:pt x="484" y="365"/>
                    <a:pt x="481" y="368"/>
                    <a:pt x="479" y="371"/>
                  </a:cubicBezTo>
                  <a:cubicBezTo>
                    <a:pt x="440" y="371"/>
                    <a:pt x="400" y="372"/>
                    <a:pt x="361" y="370"/>
                  </a:cubicBezTo>
                  <a:cubicBezTo>
                    <a:pt x="354" y="370"/>
                    <a:pt x="348" y="362"/>
                    <a:pt x="342" y="357"/>
                  </a:cubicBezTo>
                  <a:cubicBezTo>
                    <a:pt x="289" y="304"/>
                    <a:pt x="236" y="251"/>
                    <a:pt x="179" y="19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7359961" y="3213135"/>
              <a:ext cx="1039813" cy="1379538"/>
            </a:xfrm>
            <a:custGeom>
              <a:avLst/>
              <a:gdLst>
                <a:gd name="T0" fmla="*/ 338 w 348"/>
                <a:gd name="T1" fmla="*/ 6 h 462"/>
                <a:gd name="T2" fmla="*/ 338 w 348"/>
                <a:gd name="T3" fmla="*/ 116 h 462"/>
                <a:gd name="T4" fmla="*/ 325 w 348"/>
                <a:gd name="T5" fmla="*/ 137 h 462"/>
                <a:gd name="T6" fmla="*/ 191 w 348"/>
                <a:gd name="T7" fmla="*/ 270 h 462"/>
                <a:gd name="T8" fmla="*/ 174 w 348"/>
                <a:gd name="T9" fmla="*/ 288 h 462"/>
                <a:gd name="T10" fmla="*/ 348 w 348"/>
                <a:gd name="T11" fmla="*/ 455 h 462"/>
                <a:gd name="T12" fmla="*/ 344 w 348"/>
                <a:gd name="T13" fmla="*/ 462 h 462"/>
                <a:gd name="T14" fmla="*/ 229 w 348"/>
                <a:gd name="T15" fmla="*/ 461 h 462"/>
                <a:gd name="T16" fmla="*/ 213 w 348"/>
                <a:gd name="T17" fmla="*/ 451 h 462"/>
                <a:gd name="T18" fmla="*/ 126 w 348"/>
                <a:gd name="T19" fmla="*/ 365 h 462"/>
                <a:gd name="T20" fmla="*/ 93 w 348"/>
                <a:gd name="T21" fmla="*/ 354 h 462"/>
                <a:gd name="T22" fmla="*/ 15 w 348"/>
                <a:gd name="T23" fmla="*/ 319 h 462"/>
                <a:gd name="T24" fmla="*/ 20 w 348"/>
                <a:gd name="T25" fmla="*/ 236 h 462"/>
                <a:gd name="T26" fmla="*/ 103 w 348"/>
                <a:gd name="T27" fmla="*/ 212 h 462"/>
                <a:gd name="T28" fmla="*/ 132 w 348"/>
                <a:gd name="T29" fmla="*/ 205 h 462"/>
                <a:gd name="T30" fmla="*/ 313 w 348"/>
                <a:gd name="T31" fmla="*/ 23 h 462"/>
                <a:gd name="T32" fmla="*/ 330 w 348"/>
                <a:gd name="T33" fmla="*/ 0 h 462"/>
                <a:gd name="T34" fmla="*/ 338 w 348"/>
                <a:gd name="T35" fmla="*/ 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8" h="462">
                  <a:moveTo>
                    <a:pt x="338" y="6"/>
                  </a:moveTo>
                  <a:cubicBezTo>
                    <a:pt x="338" y="42"/>
                    <a:pt x="339" y="79"/>
                    <a:pt x="338" y="116"/>
                  </a:cubicBezTo>
                  <a:cubicBezTo>
                    <a:pt x="337" y="123"/>
                    <a:pt x="331" y="131"/>
                    <a:pt x="325" y="137"/>
                  </a:cubicBezTo>
                  <a:cubicBezTo>
                    <a:pt x="281" y="182"/>
                    <a:pt x="236" y="226"/>
                    <a:pt x="191" y="270"/>
                  </a:cubicBezTo>
                  <a:cubicBezTo>
                    <a:pt x="186" y="275"/>
                    <a:pt x="182" y="280"/>
                    <a:pt x="174" y="288"/>
                  </a:cubicBezTo>
                  <a:cubicBezTo>
                    <a:pt x="232" y="344"/>
                    <a:pt x="290" y="400"/>
                    <a:pt x="348" y="455"/>
                  </a:cubicBezTo>
                  <a:cubicBezTo>
                    <a:pt x="347" y="457"/>
                    <a:pt x="345" y="459"/>
                    <a:pt x="344" y="462"/>
                  </a:cubicBezTo>
                  <a:cubicBezTo>
                    <a:pt x="305" y="462"/>
                    <a:pt x="267" y="462"/>
                    <a:pt x="229" y="461"/>
                  </a:cubicBezTo>
                  <a:cubicBezTo>
                    <a:pt x="223" y="461"/>
                    <a:pt x="217" y="455"/>
                    <a:pt x="213" y="451"/>
                  </a:cubicBezTo>
                  <a:cubicBezTo>
                    <a:pt x="184" y="422"/>
                    <a:pt x="155" y="394"/>
                    <a:pt x="126" y="365"/>
                  </a:cubicBezTo>
                  <a:cubicBezTo>
                    <a:pt x="117" y="355"/>
                    <a:pt x="108" y="351"/>
                    <a:pt x="93" y="354"/>
                  </a:cubicBezTo>
                  <a:cubicBezTo>
                    <a:pt x="61" y="361"/>
                    <a:pt x="31" y="347"/>
                    <a:pt x="15" y="319"/>
                  </a:cubicBezTo>
                  <a:cubicBezTo>
                    <a:pt x="0" y="294"/>
                    <a:pt x="2" y="260"/>
                    <a:pt x="20" y="236"/>
                  </a:cubicBezTo>
                  <a:cubicBezTo>
                    <a:pt x="39" y="212"/>
                    <a:pt x="72" y="202"/>
                    <a:pt x="103" y="212"/>
                  </a:cubicBezTo>
                  <a:cubicBezTo>
                    <a:pt x="116" y="217"/>
                    <a:pt x="123" y="214"/>
                    <a:pt x="132" y="205"/>
                  </a:cubicBezTo>
                  <a:cubicBezTo>
                    <a:pt x="192" y="144"/>
                    <a:pt x="253" y="84"/>
                    <a:pt x="313" y="23"/>
                  </a:cubicBezTo>
                  <a:cubicBezTo>
                    <a:pt x="320" y="16"/>
                    <a:pt x="324" y="7"/>
                    <a:pt x="330" y="0"/>
                  </a:cubicBezTo>
                  <a:cubicBezTo>
                    <a:pt x="333" y="2"/>
                    <a:pt x="336" y="4"/>
                    <a:pt x="338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9450698" y="3592547"/>
              <a:ext cx="1042988" cy="1370013"/>
            </a:xfrm>
            <a:custGeom>
              <a:avLst/>
              <a:gdLst>
                <a:gd name="T0" fmla="*/ 18 w 349"/>
                <a:gd name="T1" fmla="*/ 0 h 459"/>
                <a:gd name="T2" fmla="*/ 133 w 349"/>
                <a:gd name="T3" fmla="*/ 0 h 459"/>
                <a:gd name="T4" fmla="*/ 149 w 349"/>
                <a:gd name="T5" fmla="*/ 10 h 459"/>
                <a:gd name="T6" fmla="*/ 218 w 349"/>
                <a:gd name="T7" fmla="*/ 79 h 459"/>
                <a:gd name="T8" fmla="*/ 243 w 349"/>
                <a:gd name="T9" fmla="*/ 85 h 459"/>
                <a:gd name="T10" fmla="*/ 327 w 349"/>
                <a:gd name="T11" fmla="*/ 108 h 459"/>
                <a:gd name="T12" fmla="*/ 333 w 349"/>
                <a:gd name="T13" fmla="*/ 194 h 459"/>
                <a:gd name="T14" fmla="*/ 252 w 349"/>
                <a:gd name="T15" fmla="*/ 228 h 459"/>
                <a:gd name="T16" fmla="*/ 222 w 349"/>
                <a:gd name="T17" fmla="*/ 238 h 459"/>
                <a:gd name="T18" fmla="*/ 18 w 349"/>
                <a:gd name="T19" fmla="*/ 443 h 459"/>
                <a:gd name="T20" fmla="*/ 1 w 349"/>
                <a:gd name="T21" fmla="*/ 459 h 459"/>
                <a:gd name="T22" fmla="*/ 1 w 349"/>
                <a:gd name="T23" fmla="*/ 338 h 459"/>
                <a:gd name="T24" fmla="*/ 15 w 349"/>
                <a:gd name="T25" fmla="*/ 319 h 459"/>
                <a:gd name="T26" fmla="*/ 173 w 349"/>
                <a:gd name="T27" fmla="*/ 163 h 459"/>
                <a:gd name="T28" fmla="*/ 13 w 349"/>
                <a:gd name="T29" fmla="*/ 8 h 459"/>
                <a:gd name="T30" fmla="*/ 18 w 349"/>
                <a:gd name="T31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459">
                  <a:moveTo>
                    <a:pt x="18" y="0"/>
                  </a:moveTo>
                  <a:cubicBezTo>
                    <a:pt x="56" y="0"/>
                    <a:pt x="94" y="0"/>
                    <a:pt x="133" y="0"/>
                  </a:cubicBezTo>
                  <a:cubicBezTo>
                    <a:pt x="138" y="0"/>
                    <a:pt x="145" y="6"/>
                    <a:pt x="149" y="10"/>
                  </a:cubicBezTo>
                  <a:cubicBezTo>
                    <a:pt x="173" y="33"/>
                    <a:pt x="196" y="56"/>
                    <a:pt x="218" y="79"/>
                  </a:cubicBezTo>
                  <a:cubicBezTo>
                    <a:pt x="226" y="87"/>
                    <a:pt x="232" y="88"/>
                    <a:pt x="243" y="85"/>
                  </a:cubicBezTo>
                  <a:cubicBezTo>
                    <a:pt x="275" y="73"/>
                    <a:pt x="307" y="83"/>
                    <a:pt x="327" y="108"/>
                  </a:cubicBezTo>
                  <a:cubicBezTo>
                    <a:pt x="347" y="132"/>
                    <a:pt x="349" y="168"/>
                    <a:pt x="333" y="194"/>
                  </a:cubicBezTo>
                  <a:cubicBezTo>
                    <a:pt x="316" y="221"/>
                    <a:pt x="284" y="236"/>
                    <a:pt x="252" y="228"/>
                  </a:cubicBezTo>
                  <a:cubicBezTo>
                    <a:pt x="238" y="225"/>
                    <a:pt x="231" y="229"/>
                    <a:pt x="222" y="238"/>
                  </a:cubicBezTo>
                  <a:cubicBezTo>
                    <a:pt x="154" y="306"/>
                    <a:pt x="86" y="375"/>
                    <a:pt x="18" y="443"/>
                  </a:cubicBezTo>
                  <a:cubicBezTo>
                    <a:pt x="13" y="447"/>
                    <a:pt x="9" y="451"/>
                    <a:pt x="1" y="459"/>
                  </a:cubicBezTo>
                  <a:cubicBezTo>
                    <a:pt x="1" y="416"/>
                    <a:pt x="0" y="377"/>
                    <a:pt x="1" y="338"/>
                  </a:cubicBezTo>
                  <a:cubicBezTo>
                    <a:pt x="1" y="331"/>
                    <a:pt x="9" y="324"/>
                    <a:pt x="15" y="319"/>
                  </a:cubicBezTo>
                  <a:cubicBezTo>
                    <a:pt x="67" y="268"/>
                    <a:pt x="119" y="216"/>
                    <a:pt x="173" y="163"/>
                  </a:cubicBezTo>
                  <a:cubicBezTo>
                    <a:pt x="118" y="110"/>
                    <a:pt x="65" y="59"/>
                    <a:pt x="13" y="8"/>
                  </a:cubicBezTo>
                  <a:cubicBezTo>
                    <a:pt x="14" y="5"/>
                    <a:pt x="16" y="3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8067986" y="4630772"/>
              <a:ext cx="1354138" cy="981075"/>
            </a:xfrm>
            <a:custGeom>
              <a:avLst/>
              <a:gdLst>
                <a:gd name="T0" fmla="*/ 285 w 453"/>
                <a:gd name="T1" fmla="*/ 163 h 328"/>
                <a:gd name="T2" fmla="*/ 447 w 453"/>
                <a:gd name="T3" fmla="*/ 5 h 328"/>
                <a:gd name="T4" fmla="*/ 452 w 453"/>
                <a:gd name="T5" fmla="*/ 7 h 328"/>
                <a:gd name="T6" fmla="*/ 452 w 453"/>
                <a:gd name="T7" fmla="*/ 120 h 328"/>
                <a:gd name="T8" fmla="*/ 440 w 453"/>
                <a:gd name="T9" fmla="*/ 136 h 328"/>
                <a:gd name="T10" fmla="*/ 360 w 453"/>
                <a:gd name="T11" fmla="*/ 217 h 328"/>
                <a:gd name="T12" fmla="*/ 352 w 453"/>
                <a:gd name="T13" fmla="*/ 241 h 328"/>
                <a:gd name="T14" fmla="*/ 312 w 453"/>
                <a:gd name="T15" fmla="*/ 313 h 328"/>
                <a:gd name="T16" fmla="*/ 231 w 453"/>
                <a:gd name="T17" fmla="*/ 307 h 328"/>
                <a:gd name="T18" fmla="*/ 204 w 453"/>
                <a:gd name="T19" fmla="*/ 231 h 328"/>
                <a:gd name="T20" fmla="*/ 194 w 453"/>
                <a:gd name="T21" fmla="*/ 200 h 328"/>
                <a:gd name="T22" fmla="*/ 15 w 453"/>
                <a:gd name="T23" fmla="*/ 17 h 328"/>
                <a:gd name="T24" fmla="*/ 0 w 453"/>
                <a:gd name="T25" fmla="*/ 0 h 328"/>
                <a:gd name="T26" fmla="*/ 119 w 453"/>
                <a:gd name="T27" fmla="*/ 1 h 328"/>
                <a:gd name="T28" fmla="*/ 134 w 453"/>
                <a:gd name="T29" fmla="*/ 12 h 328"/>
                <a:gd name="T30" fmla="*/ 285 w 453"/>
                <a:gd name="T31" fmla="*/ 163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3" h="328">
                  <a:moveTo>
                    <a:pt x="285" y="163"/>
                  </a:moveTo>
                  <a:cubicBezTo>
                    <a:pt x="340" y="109"/>
                    <a:pt x="394" y="57"/>
                    <a:pt x="447" y="5"/>
                  </a:cubicBezTo>
                  <a:cubicBezTo>
                    <a:pt x="449" y="6"/>
                    <a:pt x="451" y="7"/>
                    <a:pt x="452" y="7"/>
                  </a:cubicBezTo>
                  <a:cubicBezTo>
                    <a:pt x="452" y="45"/>
                    <a:pt x="453" y="83"/>
                    <a:pt x="452" y="120"/>
                  </a:cubicBezTo>
                  <a:cubicBezTo>
                    <a:pt x="452" y="125"/>
                    <a:pt x="445" y="131"/>
                    <a:pt x="440" y="136"/>
                  </a:cubicBezTo>
                  <a:cubicBezTo>
                    <a:pt x="414" y="163"/>
                    <a:pt x="386" y="189"/>
                    <a:pt x="360" y="217"/>
                  </a:cubicBezTo>
                  <a:cubicBezTo>
                    <a:pt x="355" y="223"/>
                    <a:pt x="351" y="233"/>
                    <a:pt x="352" y="241"/>
                  </a:cubicBezTo>
                  <a:cubicBezTo>
                    <a:pt x="352" y="273"/>
                    <a:pt x="340" y="298"/>
                    <a:pt x="312" y="313"/>
                  </a:cubicBezTo>
                  <a:cubicBezTo>
                    <a:pt x="284" y="328"/>
                    <a:pt x="256" y="326"/>
                    <a:pt x="231" y="307"/>
                  </a:cubicBezTo>
                  <a:cubicBezTo>
                    <a:pt x="206" y="288"/>
                    <a:pt x="195" y="261"/>
                    <a:pt x="204" y="231"/>
                  </a:cubicBezTo>
                  <a:cubicBezTo>
                    <a:pt x="207" y="217"/>
                    <a:pt x="203" y="209"/>
                    <a:pt x="194" y="200"/>
                  </a:cubicBezTo>
                  <a:cubicBezTo>
                    <a:pt x="134" y="139"/>
                    <a:pt x="74" y="78"/>
                    <a:pt x="15" y="17"/>
                  </a:cubicBezTo>
                  <a:cubicBezTo>
                    <a:pt x="11" y="13"/>
                    <a:pt x="7" y="9"/>
                    <a:pt x="0" y="0"/>
                  </a:cubicBezTo>
                  <a:cubicBezTo>
                    <a:pt x="42" y="0"/>
                    <a:pt x="81" y="0"/>
                    <a:pt x="119" y="1"/>
                  </a:cubicBezTo>
                  <a:cubicBezTo>
                    <a:pt x="124" y="1"/>
                    <a:pt x="130" y="8"/>
                    <a:pt x="134" y="12"/>
                  </a:cubicBezTo>
                  <a:cubicBezTo>
                    <a:pt x="184" y="62"/>
                    <a:pt x="233" y="111"/>
                    <a:pt x="285" y="1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grpSp>
          <p:nvGrpSpPr>
            <p:cNvPr id="16" name="组合 15"/>
            <p:cNvGrpSpPr>
              <a:grpSpLocks noChangeAspect="1"/>
            </p:cNvGrpSpPr>
            <p:nvPr/>
          </p:nvGrpSpPr>
          <p:grpSpPr>
            <a:xfrm>
              <a:off x="8564080" y="3770231"/>
              <a:ext cx="722312" cy="614595"/>
              <a:chOff x="7909299" y="3772690"/>
              <a:chExt cx="667095" cy="567616"/>
            </a:xfrm>
            <a:grpFill/>
          </p:grpSpPr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3539794" y="1666738"/>
            <a:ext cx="9174950" cy="4244653"/>
            <a:chOff x="2295349" y="2442022"/>
            <a:chExt cx="7487015" cy="3736793"/>
          </a:xfrm>
        </p:grpSpPr>
        <p:sp>
          <p:nvSpPr>
            <p:cNvPr id="20" name="圆角矩形 9"/>
            <p:cNvSpPr/>
            <p:nvPr/>
          </p:nvSpPr>
          <p:spPr>
            <a:xfrm>
              <a:off x="2313611" y="2453266"/>
              <a:ext cx="1925001" cy="52110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圆角矩形 10"/>
            <p:cNvSpPr/>
            <p:nvPr/>
          </p:nvSpPr>
          <p:spPr>
            <a:xfrm>
              <a:off x="2295349" y="4027964"/>
              <a:ext cx="1925001" cy="52217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圆角矩形 11"/>
            <p:cNvSpPr/>
            <p:nvPr/>
          </p:nvSpPr>
          <p:spPr>
            <a:xfrm>
              <a:off x="2324549" y="5434065"/>
              <a:ext cx="1925001" cy="52217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14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949612" y="2507838"/>
              <a:ext cx="653001" cy="406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合拍</a:t>
              </a:r>
            </a:p>
          </p:txBody>
        </p:sp>
        <p:sp>
          <p:nvSpPr>
            <p:cNvPr id="24" name="文本框 60"/>
            <p:cNvSpPr>
              <a:spLocks noChangeArrowheads="1"/>
            </p:cNvSpPr>
            <p:nvPr/>
          </p:nvSpPr>
          <p:spPr bwMode="auto">
            <a:xfrm>
              <a:off x="4075125" y="2442022"/>
              <a:ext cx="5707239" cy="758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304800" algn="just"/>
              <a:r>
                <a:rPr lang="zh-CN" altLang="zh-CN" sz="1800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指挥速度较快的音乐时，可以将拍子压缩，四拍打成两拍，</a:t>
              </a:r>
              <a:endParaRPr lang="en-US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 indent="304800" algn="just"/>
              <a:r>
                <a:rPr lang="zh-CN" altLang="zh-CN" sz="1800" kern="100" dirty="0">
                  <a:solidFill>
                    <a:schemeClr val="bg1"/>
                  </a:solidFill>
                  <a:effectLst/>
                  <a:latin typeface="等线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两拍打成一拍，三拍打成一拍，这种情况称为合拍。</a:t>
              </a:r>
              <a:endParaRPr lang="zh-CN" altLang="zh-CN" sz="1800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5" name="文本框 60"/>
            <p:cNvSpPr>
              <a:spLocks noChangeArrowheads="1"/>
            </p:cNvSpPr>
            <p:nvPr/>
          </p:nvSpPr>
          <p:spPr bwMode="auto">
            <a:xfrm>
              <a:off x="4683026" y="4126481"/>
              <a:ext cx="4671469" cy="32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1800" dirty="0">
                  <a:solidFill>
                    <a:schemeClr val="bg1"/>
                  </a:solidFill>
                  <a:effectLst/>
                  <a:ea typeface="宋体" panose="02010600030101010101" pitchFamily="2" charset="-122"/>
                  <a:cs typeface="Times New Roman" panose="02020603050405020304" pitchFamily="18" charset="0"/>
                </a:rPr>
                <a:t>分拍是因为渐慢的需要进而将原拍进行分割成为分拍。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文本框 60"/>
            <p:cNvSpPr>
              <a:spLocks noChangeArrowheads="1"/>
            </p:cNvSpPr>
            <p:nvPr/>
          </p:nvSpPr>
          <p:spPr bwMode="auto">
            <a:xfrm>
              <a:off x="4754465" y="5393054"/>
              <a:ext cx="2976178" cy="785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1800" dirty="0">
                  <a:solidFill>
                    <a:schemeClr val="bg1"/>
                  </a:solidFill>
                  <a:effectLst/>
                  <a:ea typeface="宋体" panose="02010600030101010101" pitchFamily="2" charset="-122"/>
                  <a:cs typeface="Times New Roman" panose="02020603050405020304" pitchFamily="18" charset="0"/>
                </a:rPr>
                <a:t>合拍与原拍的运用</a:t>
              </a:r>
              <a:endParaRPr lang="en-US" altLang="zh-CN" sz="1800" dirty="0">
                <a:solidFill>
                  <a:schemeClr val="bg1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  <a:sym typeface="Calibri" panose="020F0502020204030204" pitchFamily="34" charset="0"/>
                </a:rPr>
                <a:t>《</a:t>
              </a:r>
              <a:r>
                <a:rPr lang="zh-CN" altLang="en-US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  <a:sym typeface="Calibri" panose="020F0502020204030204" pitchFamily="34" charset="0"/>
                </a:rPr>
                <a:t>保卫黄河</a:t>
              </a:r>
              <a:r>
                <a:rPr lang="en-US" altLang="zh-CN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  <a:sym typeface="Calibri" panose="020F0502020204030204" pitchFamily="34" charset="0"/>
                </a:rPr>
                <a:t>》《</a:t>
              </a:r>
              <a:r>
                <a:rPr lang="zh-CN" altLang="en-US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  <a:sym typeface="Calibri" panose="020F0502020204030204" pitchFamily="34" charset="0"/>
                </a:rPr>
                <a:t>让我们荡起双桨</a:t>
              </a:r>
              <a:r>
                <a:rPr lang="en-US" altLang="zh-CN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  <a:sym typeface="Calibri" panose="020F0502020204030204" pitchFamily="34" charset="0"/>
                </a:rPr>
                <a:t>》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931350" y="4056669"/>
              <a:ext cx="653001" cy="406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分拍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2960548" y="5491940"/>
              <a:ext cx="653001" cy="406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noProof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1797</Words>
  <Application>Microsoft Office PowerPoint</Application>
  <PresentationFormat>自定义</PresentationFormat>
  <Paragraphs>124</Paragraphs>
  <Slides>17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11</vt:i4>
      </vt:variant>
      <vt:variant>
        <vt:lpstr>幻灯片标题</vt:lpstr>
      </vt:variant>
      <vt:variant>
        <vt:i4>17</vt:i4>
      </vt:variant>
    </vt:vector>
  </HeadingPairs>
  <TitlesOfParts>
    <vt:vector size="47" baseType="lpstr">
      <vt:lpstr>ITC Avant Garde Std Bk</vt:lpstr>
      <vt:lpstr>Lato Regular</vt:lpstr>
      <vt:lpstr>LiHei Pro</vt:lpstr>
      <vt:lpstr>Signika</vt:lpstr>
      <vt:lpstr>等线</vt:lpstr>
      <vt:lpstr>等线 Light</vt:lpstr>
      <vt:lpstr>迷你简汉真广标</vt:lpstr>
      <vt:lpstr>宋体</vt:lpstr>
      <vt:lpstr>微软雅黑</vt:lpstr>
      <vt:lpstr>张海山锐线体简</vt:lpstr>
      <vt:lpstr>Arial</vt:lpstr>
      <vt:lpstr>Calibri</vt:lpstr>
      <vt:lpstr>Impact</vt:lpstr>
      <vt:lpstr>Lato Light</vt:lpstr>
      <vt:lpstr>Open Sans Light</vt:lpstr>
      <vt:lpstr>Raleway</vt:lpstr>
      <vt:lpstr>Roboto condensed</vt:lpstr>
      <vt:lpstr>Segoe UI Light</vt:lpstr>
      <vt:lpstr>Wingdings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9_Office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宝伟</cp:lastModifiedBy>
  <cp:revision>3741</cp:revision>
  <dcterms:created xsi:type="dcterms:W3CDTF">2015-12-01T09:06:00Z</dcterms:created>
  <dcterms:modified xsi:type="dcterms:W3CDTF">2022-03-14T06:28:55Z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2052-10.1.0.7520</vt:lpwstr>
  </property>
</Properties>
</file>